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70" r:id="rId9"/>
    <p:sldId id="264" r:id="rId10"/>
    <p:sldId id="265" r:id="rId11"/>
    <p:sldId id="266" r:id="rId12"/>
    <p:sldId id="267" r:id="rId13"/>
    <p:sldId id="268" r:id="rId14"/>
    <p:sldId id="269" r:id="rId15"/>
  </p:sldIdLst>
  <p:sldSz cx="18288000" cy="10287000"/>
  <p:notesSz cx="6858000" cy="9144000"/>
  <p:embeddedFontLst>
    <p:embeddedFont>
      <p:font typeface="Aptos Narrow" panose="020B0604020202020204" charset="0"/>
      <p:regular r:id="rId17"/>
      <p:bold r:id="rId18"/>
      <p:italic r:id="rId19"/>
      <p:boldItalic r:id="rId20"/>
    </p:embeddedFont>
    <p:embeddedFont>
      <p:font typeface="Calibri" panose="020F0502020204030204" pitchFamily="34" charset="0"/>
      <p:regular r:id="rId21"/>
      <p:bold r:id="rId22"/>
      <p:italic r:id="rId23"/>
      <p:boldItalic r:id="rId24"/>
    </p:embeddedFont>
    <p:embeddedFont>
      <p:font typeface="Helvetica" panose="020B0604020202020204" pitchFamily="34" charset="0"/>
      <p:regular r:id="rId25"/>
      <p:bold r:id="rId26"/>
      <p:italic r:id="rId27"/>
      <p:boldItalic r:id="rId28"/>
    </p:embeddedFont>
    <p:embeddedFont>
      <p:font typeface="Open Sans 1" panose="020B0604020202020204" charset="0"/>
      <p:regular r:id="rId29"/>
    </p:embeddedFont>
    <p:embeddedFont>
      <p:font typeface="Open Sans 1 Bold" panose="020B0604020202020204" charset="0"/>
      <p:regular r:id="rId30"/>
    </p:embeddedFont>
    <p:embeddedFont>
      <p:font typeface="Open Sans 2" panose="020B0604020202020204" charset="0"/>
      <p:regular r:id="rId31"/>
    </p:embeddedFont>
    <p:embeddedFont>
      <p:font typeface="Poppins Bold" panose="020B0604020202020204" charset="0"/>
      <p:regular r:id="rId32"/>
    </p:embeddedFont>
    <p:embeddedFont>
      <p:font typeface="Poppins Bold Italics"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7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8FCCE9-71E7-4318-9111-7CE8A73BF163}" type="datetimeFigureOut">
              <a:rPr lang="en-US" smtClean="0"/>
              <a:t>7/9/2025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7EEC1-2511-4BEC-A29A-049C2324C43E}" type="slidenum">
              <a:rPr lang="en-US" smtClean="0"/>
              <a:t>‹#›</a:t>
            </a:fld>
            <a:endParaRPr lang="en-US"/>
          </a:p>
        </p:txBody>
      </p:sp>
    </p:spTree>
    <p:extLst>
      <p:ext uri="{BB962C8B-B14F-4D97-AF65-F5344CB8AC3E}">
        <p14:creationId xmlns:p14="http://schemas.microsoft.com/office/powerpoint/2010/main" val="2571318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 and Board already reviewing our work on an ongoing basis to ensure our work is within our charitable mission. Examples include our legal practice, the workers center and our by laws. </a:t>
            </a:r>
          </a:p>
        </p:txBody>
      </p:sp>
      <p:sp>
        <p:nvSpPr>
          <p:cNvPr id="4" name="Slide Number Placeholder 3"/>
          <p:cNvSpPr>
            <a:spLocks noGrp="1"/>
          </p:cNvSpPr>
          <p:nvPr>
            <p:ph type="sldNum" sz="quarter" idx="5"/>
          </p:nvPr>
        </p:nvSpPr>
        <p:spPr/>
        <p:txBody>
          <a:bodyPr/>
          <a:lstStyle/>
          <a:p>
            <a:fld id="{4047EEC1-2511-4BEC-A29A-049C2324C43E}" type="slidenum">
              <a:rPr lang="en-US" smtClean="0"/>
              <a:t>9</a:t>
            </a:fld>
            <a:endParaRPr lang="en-US"/>
          </a:p>
        </p:txBody>
      </p:sp>
    </p:spTree>
    <p:extLst>
      <p:ext uri="{BB962C8B-B14F-4D97-AF65-F5344CB8AC3E}">
        <p14:creationId xmlns:p14="http://schemas.microsoft.com/office/powerpoint/2010/main" val="231272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dirty="0">
                <a:solidFill>
                  <a:srgbClr val="222222"/>
                </a:solidFill>
                <a:effectLst/>
                <a:latin typeface="Arial" panose="020B0604020202020204" pitchFamily="34" charset="0"/>
              </a:rPr>
              <a:t>When we get to the MISSION Page</a:t>
            </a:r>
            <a:endParaRPr lang="en-US" b="0" i="0" dirty="0">
              <a:solidFill>
                <a:srgbClr val="222222"/>
              </a:solidFill>
              <a:effectLst/>
              <a:latin typeface="Arial" panose="020B0604020202020204" pitchFamily="34" charset="0"/>
            </a:endParaRPr>
          </a:p>
          <a:p>
            <a:pPr marL="0" marR="0" algn="l">
              <a:spcBef>
                <a:spcPts val="0"/>
              </a:spcBef>
              <a:spcAft>
                <a:spcPts val="0"/>
              </a:spcAft>
              <a:buFont typeface="Arial" panose="020B0604020202020204" pitchFamily="34" charset="0"/>
              <a:buChar char="•"/>
            </a:pPr>
            <a:r>
              <a:rPr lang="en-US" sz="1800" b="0" i="0" dirty="0">
                <a:solidFill>
                  <a:srgbClr val="222222"/>
                </a:solidFill>
                <a:effectLst/>
                <a:latin typeface="Calibri" panose="020F0502020204030204" pitchFamily="34" charset="0"/>
              </a:rPr>
              <a:t>Our mission statement accurately describes our work with the whole community (you already know this part)</a:t>
            </a:r>
          </a:p>
          <a:p>
            <a:pPr algn="l"/>
            <a:r>
              <a:rPr lang="en-US" sz="1800" b="0" i="0" dirty="0">
                <a:solidFill>
                  <a:srgbClr val="222222"/>
                </a:solidFill>
                <a:effectLst/>
                <a:latin typeface="Arial" panose="020B0604020202020204" pitchFamily="34" charset="0"/>
              </a:rPr>
              <a:t>Michael also talked about:</a:t>
            </a:r>
            <a:endParaRPr lang="en-US" b="0" i="0" dirty="0">
              <a:solidFill>
                <a:srgbClr val="222222"/>
              </a:solidFill>
              <a:effectLst/>
              <a:latin typeface="Arial" panose="020B0604020202020204" pitchFamily="34" charset="0"/>
            </a:endParaRPr>
          </a:p>
          <a:p>
            <a:pPr marL="0" marR="0" algn="l">
              <a:spcBef>
                <a:spcPts val="0"/>
              </a:spcBef>
              <a:spcAft>
                <a:spcPts val="0"/>
              </a:spcAft>
              <a:buFont typeface="Arial" panose="020B0604020202020204" pitchFamily="34" charset="0"/>
              <a:buChar char="•"/>
            </a:pPr>
            <a:r>
              <a:rPr lang="en-US" sz="1800" b="0" i="0" dirty="0">
                <a:solidFill>
                  <a:srgbClr val="222222"/>
                </a:solidFill>
                <a:effectLst/>
                <a:latin typeface="Calibri" panose="020F0502020204030204" pitchFamily="34" charset="0"/>
              </a:rPr>
              <a:t>our programs - specifically the worker center and MAP program are “objectively and reasonably charitable activities”</a:t>
            </a:r>
          </a:p>
          <a:p>
            <a:pPr marL="0" marR="0" algn="l">
              <a:spcBef>
                <a:spcPts val="0"/>
              </a:spcBef>
              <a:spcAft>
                <a:spcPts val="0"/>
              </a:spcAft>
              <a:buFont typeface="Arial" panose="020B0604020202020204" pitchFamily="34" charset="0"/>
              <a:buChar char="•"/>
            </a:pPr>
            <a:r>
              <a:rPr lang="en-US" sz="1800" b="0" i="0" dirty="0">
                <a:solidFill>
                  <a:srgbClr val="222222"/>
                </a:solidFill>
                <a:effectLst/>
                <a:latin typeface="Calibri" panose="020F0502020204030204" pitchFamily="34" charset="0"/>
              </a:rPr>
              <a:t>we are not required to determine immigration status of our clients, we do not have this responsibility</a:t>
            </a:r>
          </a:p>
          <a:p>
            <a:pPr marL="0" marR="0" algn="l">
              <a:spcBef>
                <a:spcPts val="0"/>
              </a:spcBef>
              <a:spcAft>
                <a:spcPts val="0"/>
              </a:spcAft>
              <a:buFont typeface="Arial" panose="020B0604020202020204" pitchFamily="34" charset="0"/>
              <a:buChar char="•"/>
            </a:pPr>
            <a:r>
              <a:rPr lang="en-US" sz="1800" b="0" i="0" dirty="0">
                <a:solidFill>
                  <a:srgbClr val="222222"/>
                </a:solidFill>
                <a:effectLst/>
                <a:latin typeface="Calibri" panose="020F0502020204030204" pitchFamily="34" charset="0"/>
              </a:rPr>
              <a:t>“ we have anchored our mission in objectively charitable efforts to serve the whole community”</a:t>
            </a:r>
          </a:p>
          <a:p>
            <a:endParaRPr lang="en-US" dirty="0"/>
          </a:p>
        </p:txBody>
      </p:sp>
      <p:sp>
        <p:nvSpPr>
          <p:cNvPr id="4" name="Slide Number Placeholder 3"/>
          <p:cNvSpPr>
            <a:spLocks noGrp="1"/>
          </p:cNvSpPr>
          <p:nvPr>
            <p:ph type="sldNum" sz="quarter" idx="5"/>
          </p:nvPr>
        </p:nvSpPr>
        <p:spPr/>
        <p:txBody>
          <a:bodyPr/>
          <a:lstStyle/>
          <a:p>
            <a:fld id="{4047EEC1-2511-4BEC-A29A-049C2324C43E}" type="slidenum">
              <a:rPr lang="en-US" smtClean="0"/>
              <a:t>11</a:t>
            </a:fld>
            <a:endParaRPr lang="en-US"/>
          </a:p>
        </p:txBody>
      </p:sp>
    </p:spTree>
    <p:extLst>
      <p:ext uri="{BB962C8B-B14F-4D97-AF65-F5344CB8AC3E}">
        <p14:creationId xmlns:p14="http://schemas.microsoft.com/office/powerpoint/2010/main" val="3126197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01715" y="-289087"/>
            <a:ext cx="5391960" cy="10783920"/>
            <a:chOff x="0" y="0"/>
            <a:chExt cx="3175000" cy="6350000"/>
          </a:xfrm>
        </p:grpSpPr>
        <p:sp>
          <p:nvSpPr>
            <p:cNvPr id="3" name="Freeform 3"/>
            <p:cNvSpPr/>
            <p:nvPr/>
          </p:nvSpPr>
          <p:spPr>
            <a:xfrm>
              <a:off x="0" y="0"/>
              <a:ext cx="3175000" cy="6350000"/>
            </a:xfrm>
            <a:custGeom>
              <a:avLst/>
              <a:gdLst/>
              <a:ahLst/>
              <a:cxnLst/>
              <a:rect l="l" t="t" r="r" b="b"/>
              <a:pathLst>
                <a:path w="3175000" h="6350000">
                  <a:moveTo>
                    <a:pt x="0" y="3175000"/>
                  </a:moveTo>
                  <a:cubicBezTo>
                    <a:pt x="0" y="4928870"/>
                    <a:pt x="1421130" y="6350000"/>
                    <a:pt x="3175000" y="6350000"/>
                  </a:cubicBezTo>
                  <a:lnTo>
                    <a:pt x="3175000" y="0"/>
                  </a:lnTo>
                  <a:cubicBezTo>
                    <a:pt x="1421130" y="0"/>
                    <a:pt x="0" y="1421130"/>
                    <a:pt x="0" y="317500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rot="-2350282">
            <a:off x="-862747" y="-2464297"/>
            <a:ext cx="13863584" cy="20250511"/>
            <a:chOff x="0" y="0"/>
            <a:chExt cx="3651314" cy="5333468"/>
          </a:xfrm>
        </p:grpSpPr>
        <p:sp>
          <p:nvSpPr>
            <p:cNvPr id="5" name="Freeform 5"/>
            <p:cNvSpPr/>
            <p:nvPr/>
          </p:nvSpPr>
          <p:spPr>
            <a:xfrm>
              <a:off x="0" y="0"/>
              <a:ext cx="3651314" cy="5333468"/>
            </a:xfrm>
            <a:custGeom>
              <a:avLst/>
              <a:gdLst/>
              <a:ahLst/>
              <a:cxnLst/>
              <a:rect l="l" t="t" r="r" b="b"/>
              <a:pathLst>
                <a:path w="3651314" h="5333468">
                  <a:moveTo>
                    <a:pt x="0" y="0"/>
                  </a:moveTo>
                  <a:lnTo>
                    <a:pt x="3651314" y="0"/>
                  </a:lnTo>
                  <a:lnTo>
                    <a:pt x="3651314" y="5333468"/>
                  </a:lnTo>
                  <a:lnTo>
                    <a:pt x="0" y="5333468"/>
                  </a:lnTo>
                  <a:close/>
                </a:path>
              </a:pathLst>
            </a:custGeom>
            <a:solidFill>
              <a:srgbClr val="004F9D"/>
            </a:solidFill>
          </p:spPr>
          <p:txBody>
            <a:bodyPr/>
            <a:lstStyle/>
            <a:p>
              <a:endParaRPr lang="en-US"/>
            </a:p>
          </p:txBody>
        </p:sp>
        <p:sp>
          <p:nvSpPr>
            <p:cNvPr id="6" name="TextBox 6"/>
            <p:cNvSpPr txBox="1"/>
            <p:nvPr/>
          </p:nvSpPr>
          <p:spPr>
            <a:xfrm>
              <a:off x="0" y="-38100"/>
              <a:ext cx="3651314" cy="537156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796050" y="6819874"/>
            <a:ext cx="6396907" cy="3936895"/>
            <a:chOff x="0" y="0"/>
            <a:chExt cx="812800" cy="500227"/>
          </a:xfrm>
        </p:grpSpPr>
        <p:sp>
          <p:nvSpPr>
            <p:cNvPr id="8" name="Freeform 8"/>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9" name="TextBox 9"/>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3069089">
            <a:off x="10368953" y="7670475"/>
            <a:ext cx="8607453" cy="646073"/>
            <a:chOff x="0" y="0"/>
            <a:chExt cx="2266984" cy="170159"/>
          </a:xfrm>
        </p:grpSpPr>
        <p:sp>
          <p:nvSpPr>
            <p:cNvPr id="11" name="Freeform 11"/>
            <p:cNvSpPr/>
            <p:nvPr/>
          </p:nvSpPr>
          <p:spPr>
            <a:xfrm>
              <a:off x="0" y="0"/>
              <a:ext cx="2266984" cy="170159"/>
            </a:xfrm>
            <a:custGeom>
              <a:avLst/>
              <a:gdLst/>
              <a:ahLst/>
              <a:cxnLst/>
              <a:rect l="l" t="t" r="r" b="b"/>
              <a:pathLst>
                <a:path w="2266984" h="170159">
                  <a:moveTo>
                    <a:pt x="0" y="0"/>
                  </a:moveTo>
                  <a:lnTo>
                    <a:pt x="2266984" y="0"/>
                  </a:lnTo>
                  <a:lnTo>
                    <a:pt x="2266984" y="170159"/>
                  </a:lnTo>
                  <a:lnTo>
                    <a:pt x="0" y="170159"/>
                  </a:lnTo>
                  <a:close/>
                </a:path>
              </a:pathLst>
            </a:custGeom>
            <a:solidFill>
              <a:srgbClr val="001F54">
                <a:alpha val="85882"/>
              </a:srgbClr>
            </a:solidFill>
          </p:spPr>
          <p:txBody>
            <a:bodyPr/>
            <a:lstStyle/>
            <a:p>
              <a:endParaRPr lang="en-US"/>
            </a:p>
          </p:txBody>
        </p:sp>
        <p:sp>
          <p:nvSpPr>
            <p:cNvPr id="12" name="TextBox 12"/>
            <p:cNvSpPr txBox="1"/>
            <p:nvPr/>
          </p:nvSpPr>
          <p:spPr>
            <a:xfrm>
              <a:off x="0" y="-38100"/>
              <a:ext cx="2266984" cy="20825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rot="-10800000">
            <a:off x="8757950" y="0"/>
            <a:ext cx="5056291" cy="3111830"/>
            <a:chOff x="0" y="0"/>
            <a:chExt cx="812800" cy="500227"/>
          </a:xfrm>
        </p:grpSpPr>
        <p:sp>
          <p:nvSpPr>
            <p:cNvPr id="14" name="Freeform 14"/>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15" name="TextBox 15"/>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3048951">
            <a:off x="157417" y="3564933"/>
            <a:ext cx="21630912" cy="765830"/>
            <a:chOff x="0" y="0"/>
            <a:chExt cx="5697030" cy="201700"/>
          </a:xfrm>
        </p:grpSpPr>
        <p:sp>
          <p:nvSpPr>
            <p:cNvPr id="17" name="Freeform 17"/>
            <p:cNvSpPr/>
            <p:nvPr/>
          </p:nvSpPr>
          <p:spPr>
            <a:xfrm>
              <a:off x="0" y="0"/>
              <a:ext cx="5697031" cy="201700"/>
            </a:xfrm>
            <a:custGeom>
              <a:avLst/>
              <a:gdLst/>
              <a:ahLst/>
              <a:cxnLst/>
              <a:rect l="l" t="t" r="r" b="b"/>
              <a:pathLst>
                <a:path w="5697031" h="201700">
                  <a:moveTo>
                    <a:pt x="0" y="0"/>
                  </a:moveTo>
                  <a:lnTo>
                    <a:pt x="5697031" y="0"/>
                  </a:lnTo>
                  <a:lnTo>
                    <a:pt x="5697031" y="201700"/>
                  </a:lnTo>
                  <a:lnTo>
                    <a:pt x="0" y="201700"/>
                  </a:lnTo>
                  <a:close/>
                </a:path>
              </a:pathLst>
            </a:custGeom>
            <a:solidFill>
              <a:srgbClr val="001F54"/>
            </a:solidFill>
          </p:spPr>
          <p:txBody>
            <a:bodyPr/>
            <a:lstStyle/>
            <a:p>
              <a:endParaRPr lang="en-US"/>
            </a:p>
          </p:txBody>
        </p:sp>
        <p:sp>
          <p:nvSpPr>
            <p:cNvPr id="18" name="TextBox 18"/>
            <p:cNvSpPr txBox="1"/>
            <p:nvPr/>
          </p:nvSpPr>
          <p:spPr>
            <a:xfrm>
              <a:off x="0" y="-38100"/>
              <a:ext cx="5697030" cy="2398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3035437">
            <a:off x="9825559" y="2749177"/>
            <a:ext cx="10734798" cy="509903"/>
          </a:xfrm>
          <a:custGeom>
            <a:avLst/>
            <a:gdLst/>
            <a:ahLst/>
            <a:cxnLst/>
            <a:rect l="l" t="t" r="r" b="b"/>
            <a:pathLst>
              <a:path w="10734798" h="509903">
                <a:moveTo>
                  <a:pt x="0" y="0"/>
                </a:moveTo>
                <a:lnTo>
                  <a:pt x="10734797" y="0"/>
                </a:lnTo>
                <a:lnTo>
                  <a:pt x="10734797" y="509903"/>
                </a:lnTo>
                <a:lnTo>
                  <a:pt x="0" y="509903"/>
                </a:lnTo>
                <a:lnTo>
                  <a:pt x="0" y="0"/>
                </a:lnTo>
                <a:close/>
              </a:path>
            </a:pathLst>
          </a:custGeom>
          <a:blipFill>
            <a:blip r:embed="rId2">
              <a:alphaModFix amt="59000"/>
            </a:blip>
            <a:stretch>
              <a:fillRect/>
            </a:stretch>
          </a:blipFill>
        </p:spPr>
        <p:txBody>
          <a:bodyPr/>
          <a:lstStyle/>
          <a:p>
            <a:endParaRPr lang="en-US"/>
          </a:p>
        </p:txBody>
      </p:sp>
      <p:grpSp>
        <p:nvGrpSpPr>
          <p:cNvPr id="20" name="Group 20"/>
          <p:cNvGrpSpPr/>
          <p:nvPr/>
        </p:nvGrpSpPr>
        <p:grpSpPr>
          <a:xfrm rot="-3048951">
            <a:off x="1402194" y="3857784"/>
            <a:ext cx="21630912" cy="2057927"/>
            <a:chOff x="0" y="0"/>
            <a:chExt cx="5697030" cy="542006"/>
          </a:xfrm>
        </p:grpSpPr>
        <p:sp>
          <p:nvSpPr>
            <p:cNvPr id="21" name="Freeform 21"/>
            <p:cNvSpPr/>
            <p:nvPr/>
          </p:nvSpPr>
          <p:spPr>
            <a:xfrm>
              <a:off x="0" y="0"/>
              <a:ext cx="5697031" cy="542006"/>
            </a:xfrm>
            <a:custGeom>
              <a:avLst/>
              <a:gdLst/>
              <a:ahLst/>
              <a:cxnLst/>
              <a:rect l="l" t="t" r="r" b="b"/>
              <a:pathLst>
                <a:path w="5697031" h="542006">
                  <a:moveTo>
                    <a:pt x="0" y="0"/>
                  </a:moveTo>
                  <a:lnTo>
                    <a:pt x="5697031" y="0"/>
                  </a:lnTo>
                  <a:lnTo>
                    <a:pt x="5697031" y="542006"/>
                  </a:lnTo>
                  <a:lnTo>
                    <a:pt x="0" y="542006"/>
                  </a:lnTo>
                  <a:close/>
                </a:path>
              </a:pathLst>
            </a:custGeom>
            <a:solidFill>
              <a:srgbClr val="001F54"/>
            </a:solidFill>
          </p:spPr>
          <p:txBody>
            <a:bodyPr/>
            <a:lstStyle/>
            <a:p>
              <a:endParaRPr lang="en-US"/>
            </a:p>
          </p:txBody>
        </p:sp>
        <p:sp>
          <p:nvSpPr>
            <p:cNvPr id="22" name="TextBox 22"/>
            <p:cNvSpPr txBox="1"/>
            <p:nvPr/>
          </p:nvSpPr>
          <p:spPr>
            <a:xfrm>
              <a:off x="0" y="-38100"/>
              <a:ext cx="5697030" cy="580106"/>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3048951">
            <a:off x="2086259" y="4915164"/>
            <a:ext cx="21630912" cy="1565032"/>
            <a:chOff x="0" y="0"/>
            <a:chExt cx="5697030" cy="412190"/>
          </a:xfrm>
        </p:grpSpPr>
        <p:sp>
          <p:nvSpPr>
            <p:cNvPr id="24" name="Freeform 24"/>
            <p:cNvSpPr/>
            <p:nvPr/>
          </p:nvSpPr>
          <p:spPr>
            <a:xfrm>
              <a:off x="0" y="0"/>
              <a:ext cx="5697031" cy="412190"/>
            </a:xfrm>
            <a:custGeom>
              <a:avLst/>
              <a:gdLst/>
              <a:ahLst/>
              <a:cxnLst/>
              <a:rect l="l" t="t" r="r" b="b"/>
              <a:pathLst>
                <a:path w="5697031" h="412190">
                  <a:moveTo>
                    <a:pt x="0" y="0"/>
                  </a:moveTo>
                  <a:lnTo>
                    <a:pt x="5697031" y="0"/>
                  </a:lnTo>
                  <a:lnTo>
                    <a:pt x="5697031" y="412190"/>
                  </a:lnTo>
                  <a:lnTo>
                    <a:pt x="0" y="412190"/>
                  </a:lnTo>
                  <a:close/>
                </a:path>
              </a:pathLst>
            </a:custGeom>
            <a:solidFill>
              <a:srgbClr val="F58220"/>
            </a:solidFill>
          </p:spPr>
          <p:txBody>
            <a:bodyPr/>
            <a:lstStyle/>
            <a:p>
              <a:endParaRPr lang="en-US"/>
            </a:p>
          </p:txBody>
        </p:sp>
        <p:sp>
          <p:nvSpPr>
            <p:cNvPr id="25" name="TextBox 25"/>
            <p:cNvSpPr txBox="1"/>
            <p:nvPr/>
          </p:nvSpPr>
          <p:spPr>
            <a:xfrm>
              <a:off x="0" y="-38100"/>
              <a:ext cx="5697030" cy="45029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353322" y="2292471"/>
            <a:ext cx="6466784" cy="1011810"/>
          </a:xfrm>
          <a:custGeom>
            <a:avLst/>
            <a:gdLst/>
            <a:ahLst/>
            <a:cxnLst/>
            <a:rect l="l" t="t" r="r" b="b"/>
            <a:pathLst>
              <a:path w="6466784" h="1011810">
                <a:moveTo>
                  <a:pt x="0" y="0"/>
                </a:moveTo>
                <a:lnTo>
                  <a:pt x="6466784" y="0"/>
                </a:lnTo>
                <a:lnTo>
                  <a:pt x="6466784" y="1011810"/>
                </a:lnTo>
                <a:lnTo>
                  <a:pt x="0" y="1011810"/>
                </a:lnTo>
                <a:lnTo>
                  <a:pt x="0" y="0"/>
                </a:lnTo>
                <a:close/>
              </a:path>
            </a:pathLst>
          </a:custGeom>
          <a:blipFill>
            <a:blip r:embed="rId3"/>
            <a:stretch>
              <a:fillRect/>
            </a:stretch>
          </a:blipFill>
        </p:spPr>
        <p:txBody>
          <a:bodyPr/>
          <a:lstStyle/>
          <a:p>
            <a:endParaRPr lang="en-US"/>
          </a:p>
        </p:txBody>
      </p:sp>
      <p:sp>
        <p:nvSpPr>
          <p:cNvPr id="27" name="TextBox 27"/>
          <p:cNvSpPr txBox="1"/>
          <p:nvPr/>
        </p:nvSpPr>
        <p:spPr>
          <a:xfrm>
            <a:off x="0" y="3905152"/>
            <a:ext cx="9399790" cy="1944142"/>
          </a:xfrm>
          <a:prstGeom prst="rect">
            <a:avLst/>
          </a:prstGeom>
        </p:spPr>
        <p:txBody>
          <a:bodyPr lIns="0" tIns="0" rIns="0" bIns="0" rtlCol="0" anchor="t">
            <a:spAutoFit/>
          </a:bodyPr>
          <a:lstStyle/>
          <a:p>
            <a:pPr algn="ctr">
              <a:lnSpc>
                <a:spcPts val="7396"/>
              </a:lnSpc>
            </a:pPr>
            <a:r>
              <a:rPr lang="en-US" sz="6545" b="1">
                <a:solidFill>
                  <a:srgbClr val="DDF4FF"/>
                </a:solidFill>
                <a:latin typeface="Poppins Bold"/>
                <a:ea typeface="Poppins Bold"/>
                <a:cs typeface="Poppins Bold"/>
                <a:sym typeface="Poppins Bold"/>
              </a:rPr>
              <a:t>NEIGHBORS LINK POLICIES</a:t>
            </a:r>
          </a:p>
        </p:txBody>
      </p:sp>
      <p:sp>
        <p:nvSpPr>
          <p:cNvPr id="28" name="TextBox 28"/>
          <p:cNvSpPr txBox="1"/>
          <p:nvPr/>
        </p:nvSpPr>
        <p:spPr>
          <a:xfrm>
            <a:off x="-255790" y="6017063"/>
            <a:ext cx="9399790" cy="1256754"/>
          </a:xfrm>
          <a:prstGeom prst="rect">
            <a:avLst/>
          </a:prstGeom>
        </p:spPr>
        <p:txBody>
          <a:bodyPr lIns="0" tIns="0" rIns="0" bIns="0" rtlCol="0" anchor="t">
            <a:spAutoFit/>
          </a:bodyPr>
          <a:lstStyle/>
          <a:p>
            <a:pPr algn="ctr">
              <a:lnSpc>
                <a:spcPts val="4910"/>
              </a:lnSpc>
            </a:pPr>
            <a:r>
              <a:rPr lang="en-US" sz="4345" b="1" dirty="0">
                <a:solidFill>
                  <a:srgbClr val="DDF4FF"/>
                </a:solidFill>
                <a:latin typeface="Poppins Bold"/>
                <a:ea typeface="Poppins Bold"/>
                <a:cs typeface="Poppins Bold"/>
                <a:sym typeface="Poppins Bold"/>
              </a:rPr>
              <a:t>SERVING OUR MISSION IN CHALLENGING TIMES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494766" y="-371075"/>
            <a:ext cx="19277533" cy="3695243"/>
          </a:xfrm>
          <a:prstGeom prst="rect">
            <a:avLst/>
          </a:prstGeom>
          <a:solidFill>
            <a:srgbClr val="DDF4FF"/>
          </a:solidFill>
        </p:spPr>
        <p:txBody>
          <a:bodyPr/>
          <a:lstStyle/>
          <a:p>
            <a:endParaRPr lang="en-US"/>
          </a:p>
        </p:txBody>
      </p:sp>
      <p:sp>
        <p:nvSpPr>
          <p:cNvPr id="3" name="Freeform 3"/>
          <p:cNvSpPr/>
          <p:nvPr/>
        </p:nvSpPr>
        <p:spPr>
          <a:xfrm rot="5337171">
            <a:off x="14382365" y="-2660114"/>
            <a:ext cx="5320227" cy="5320227"/>
          </a:xfrm>
          <a:custGeom>
            <a:avLst/>
            <a:gdLst/>
            <a:ahLst/>
            <a:cxnLst/>
            <a:rect l="l" t="t" r="r" b="b"/>
            <a:pathLst>
              <a:path w="5320227" h="5320227">
                <a:moveTo>
                  <a:pt x="0" y="0"/>
                </a:moveTo>
                <a:lnTo>
                  <a:pt x="5320227" y="0"/>
                </a:lnTo>
                <a:lnTo>
                  <a:pt x="5320227" y="5320228"/>
                </a:lnTo>
                <a:lnTo>
                  <a:pt x="0" y="5320228"/>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2911112" y="3324168"/>
            <a:ext cx="5376888" cy="6962832"/>
            <a:chOff x="0" y="0"/>
            <a:chExt cx="7169184" cy="9283775"/>
          </a:xfrm>
        </p:grpSpPr>
        <p:pic>
          <p:nvPicPr>
            <p:cNvPr id="5" name="Picture 5"/>
            <p:cNvPicPr>
              <a:picLocks noChangeAspect="1"/>
            </p:cNvPicPr>
            <p:nvPr/>
          </p:nvPicPr>
          <p:blipFill>
            <a:blip r:embed="rId4"/>
            <a:srcRect l="34953" r="34953"/>
            <a:stretch>
              <a:fillRect/>
            </a:stretch>
          </p:blipFill>
          <p:spPr>
            <a:xfrm>
              <a:off x="0" y="0"/>
              <a:ext cx="7169184" cy="9283775"/>
            </a:xfrm>
            <a:prstGeom prst="rect">
              <a:avLst/>
            </a:prstGeom>
          </p:spPr>
        </p:pic>
      </p:grpSp>
      <p:sp>
        <p:nvSpPr>
          <p:cNvPr id="6" name="TextBox 6"/>
          <p:cNvSpPr txBox="1"/>
          <p:nvPr/>
        </p:nvSpPr>
        <p:spPr>
          <a:xfrm>
            <a:off x="765082" y="1019175"/>
            <a:ext cx="15567944" cy="1152525"/>
          </a:xfrm>
          <a:prstGeom prst="rect">
            <a:avLst/>
          </a:prstGeom>
        </p:spPr>
        <p:txBody>
          <a:bodyPr lIns="0" tIns="0" rIns="0" bIns="0" rtlCol="0" anchor="t">
            <a:spAutoFit/>
          </a:bodyPr>
          <a:lstStyle/>
          <a:p>
            <a:pPr algn="l">
              <a:lnSpc>
                <a:spcPts val="9000"/>
              </a:lnSpc>
            </a:pPr>
            <a:r>
              <a:rPr lang="en-US" sz="7500" b="1">
                <a:solidFill>
                  <a:srgbClr val="001F54"/>
                </a:solidFill>
                <a:latin typeface="Open Sans 1 Bold"/>
                <a:ea typeface="Open Sans 1 Bold"/>
                <a:cs typeface="Open Sans 1 Bold"/>
                <a:sym typeface="Open Sans 1 Bold"/>
              </a:rPr>
              <a:t>AGENDA </a:t>
            </a:r>
          </a:p>
        </p:txBody>
      </p:sp>
      <p:sp>
        <p:nvSpPr>
          <p:cNvPr id="7" name="TextBox 7"/>
          <p:cNvSpPr txBox="1"/>
          <p:nvPr/>
        </p:nvSpPr>
        <p:spPr>
          <a:xfrm>
            <a:off x="1219200" y="4899025"/>
            <a:ext cx="10850762" cy="537846"/>
          </a:xfrm>
          <a:prstGeom prst="rect">
            <a:avLst/>
          </a:prstGeom>
        </p:spPr>
        <p:txBody>
          <a:bodyPr lIns="0" tIns="0" rIns="0" bIns="0" rtlCol="0" anchor="t">
            <a:spAutoFit/>
          </a:bodyPr>
          <a:lstStyle/>
          <a:p>
            <a:pPr marL="690872" lvl="1" indent="-345436" algn="l">
              <a:lnSpc>
                <a:spcPts val="4479"/>
              </a:lnSpc>
              <a:buFont typeface="Arial"/>
              <a:buChar char="•"/>
            </a:pPr>
            <a:r>
              <a:rPr lang="en-US" sz="3199" dirty="0">
                <a:solidFill>
                  <a:srgbClr val="FFFFFF"/>
                </a:solidFill>
                <a:latin typeface="Open Sans 1"/>
                <a:ea typeface="Open Sans 1"/>
                <a:cs typeface="Open Sans 1"/>
                <a:sym typeface="Open Sans 1"/>
              </a:rPr>
              <a:t>Challenging Times </a:t>
            </a:r>
          </a:p>
        </p:txBody>
      </p:sp>
      <p:sp>
        <p:nvSpPr>
          <p:cNvPr id="8" name="TextBox 8"/>
          <p:cNvSpPr txBox="1"/>
          <p:nvPr/>
        </p:nvSpPr>
        <p:spPr>
          <a:xfrm>
            <a:off x="1219200" y="6312997"/>
            <a:ext cx="10130856" cy="537846"/>
          </a:xfrm>
          <a:prstGeom prst="rect">
            <a:avLst/>
          </a:prstGeom>
        </p:spPr>
        <p:txBody>
          <a:bodyPr lIns="0" tIns="0" rIns="0" bIns="0" rtlCol="0" anchor="t">
            <a:spAutoFit/>
          </a:bodyPr>
          <a:lstStyle/>
          <a:p>
            <a:pPr marL="690872" lvl="1" indent="-345436" algn="l">
              <a:lnSpc>
                <a:spcPts val="4479"/>
              </a:lnSpc>
              <a:buFont typeface="Arial"/>
              <a:buChar char="•"/>
            </a:pPr>
            <a:r>
              <a:rPr lang="en-US" sz="3199">
                <a:solidFill>
                  <a:srgbClr val="FFFFFF"/>
                </a:solidFill>
                <a:latin typeface="Open Sans 1"/>
                <a:ea typeface="Open Sans 1"/>
                <a:cs typeface="Open Sans 1"/>
                <a:sym typeface="Open Sans 1"/>
              </a:rPr>
              <a:t>Mitigating Risk </a:t>
            </a:r>
          </a:p>
        </p:txBody>
      </p:sp>
      <p:sp>
        <p:nvSpPr>
          <p:cNvPr id="9" name="TextBox 9"/>
          <p:cNvSpPr txBox="1"/>
          <p:nvPr/>
        </p:nvSpPr>
        <p:spPr>
          <a:xfrm>
            <a:off x="1219200" y="7726970"/>
            <a:ext cx="10130856" cy="537846"/>
          </a:xfrm>
          <a:prstGeom prst="rect">
            <a:avLst/>
          </a:prstGeom>
        </p:spPr>
        <p:txBody>
          <a:bodyPr lIns="0" tIns="0" rIns="0" bIns="0" rtlCol="0" anchor="t">
            <a:spAutoFit/>
          </a:bodyPr>
          <a:lstStyle/>
          <a:p>
            <a:pPr marL="690872" lvl="1" indent="-345436" algn="l">
              <a:lnSpc>
                <a:spcPts val="4479"/>
              </a:lnSpc>
              <a:buFont typeface="Arial"/>
              <a:buChar char="•"/>
            </a:pPr>
            <a:r>
              <a:rPr lang="en-US" sz="3199" dirty="0">
                <a:solidFill>
                  <a:srgbClr val="FFFFFF"/>
                </a:solidFill>
                <a:latin typeface="Open Sans 1"/>
                <a:ea typeface="Open Sans 1"/>
                <a:cs typeface="Open Sans 1"/>
                <a:sym typeface="Open Sans 1"/>
              </a:rPr>
              <a:t>Take Away Points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01715" y="-289087"/>
            <a:ext cx="5391960" cy="10783920"/>
            <a:chOff x="0" y="0"/>
            <a:chExt cx="3175000" cy="6350000"/>
          </a:xfrm>
        </p:grpSpPr>
        <p:sp>
          <p:nvSpPr>
            <p:cNvPr id="3" name="Freeform 3"/>
            <p:cNvSpPr/>
            <p:nvPr/>
          </p:nvSpPr>
          <p:spPr>
            <a:xfrm>
              <a:off x="0" y="0"/>
              <a:ext cx="3175000" cy="6350000"/>
            </a:xfrm>
            <a:custGeom>
              <a:avLst/>
              <a:gdLst/>
              <a:ahLst/>
              <a:cxnLst/>
              <a:rect l="l" t="t" r="r" b="b"/>
              <a:pathLst>
                <a:path w="3175000" h="6350000">
                  <a:moveTo>
                    <a:pt x="0" y="3175000"/>
                  </a:moveTo>
                  <a:cubicBezTo>
                    <a:pt x="0" y="4928870"/>
                    <a:pt x="1421130" y="6350000"/>
                    <a:pt x="3175000" y="6350000"/>
                  </a:cubicBezTo>
                  <a:lnTo>
                    <a:pt x="3175000" y="0"/>
                  </a:lnTo>
                  <a:cubicBezTo>
                    <a:pt x="1421130" y="0"/>
                    <a:pt x="0" y="1421130"/>
                    <a:pt x="0" y="317500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rot="-2350282">
            <a:off x="-862747" y="-2464297"/>
            <a:ext cx="13863584" cy="20250511"/>
            <a:chOff x="0" y="0"/>
            <a:chExt cx="3651314" cy="5333468"/>
          </a:xfrm>
        </p:grpSpPr>
        <p:sp>
          <p:nvSpPr>
            <p:cNvPr id="5" name="Freeform 5"/>
            <p:cNvSpPr/>
            <p:nvPr/>
          </p:nvSpPr>
          <p:spPr>
            <a:xfrm>
              <a:off x="0" y="0"/>
              <a:ext cx="3651314" cy="5333468"/>
            </a:xfrm>
            <a:custGeom>
              <a:avLst/>
              <a:gdLst/>
              <a:ahLst/>
              <a:cxnLst/>
              <a:rect l="l" t="t" r="r" b="b"/>
              <a:pathLst>
                <a:path w="3651314" h="5333468">
                  <a:moveTo>
                    <a:pt x="0" y="0"/>
                  </a:moveTo>
                  <a:lnTo>
                    <a:pt x="3651314" y="0"/>
                  </a:lnTo>
                  <a:lnTo>
                    <a:pt x="3651314" y="5333468"/>
                  </a:lnTo>
                  <a:lnTo>
                    <a:pt x="0" y="5333468"/>
                  </a:lnTo>
                  <a:close/>
                </a:path>
              </a:pathLst>
            </a:custGeom>
            <a:solidFill>
              <a:srgbClr val="004F9D"/>
            </a:solidFill>
          </p:spPr>
          <p:txBody>
            <a:bodyPr/>
            <a:lstStyle/>
            <a:p>
              <a:endParaRPr lang="en-US"/>
            </a:p>
          </p:txBody>
        </p:sp>
        <p:sp>
          <p:nvSpPr>
            <p:cNvPr id="6" name="TextBox 6"/>
            <p:cNvSpPr txBox="1"/>
            <p:nvPr/>
          </p:nvSpPr>
          <p:spPr>
            <a:xfrm>
              <a:off x="0" y="-38100"/>
              <a:ext cx="3651314" cy="537156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796050" y="6819874"/>
            <a:ext cx="6396907" cy="3936895"/>
            <a:chOff x="0" y="0"/>
            <a:chExt cx="812800" cy="500227"/>
          </a:xfrm>
        </p:grpSpPr>
        <p:sp>
          <p:nvSpPr>
            <p:cNvPr id="8" name="Freeform 8"/>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9" name="TextBox 9"/>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3069089">
            <a:off x="10368953" y="7670475"/>
            <a:ext cx="8607453" cy="646073"/>
            <a:chOff x="0" y="0"/>
            <a:chExt cx="2266984" cy="170159"/>
          </a:xfrm>
        </p:grpSpPr>
        <p:sp>
          <p:nvSpPr>
            <p:cNvPr id="11" name="Freeform 11"/>
            <p:cNvSpPr/>
            <p:nvPr/>
          </p:nvSpPr>
          <p:spPr>
            <a:xfrm>
              <a:off x="0" y="0"/>
              <a:ext cx="2266984" cy="170159"/>
            </a:xfrm>
            <a:custGeom>
              <a:avLst/>
              <a:gdLst/>
              <a:ahLst/>
              <a:cxnLst/>
              <a:rect l="l" t="t" r="r" b="b"/>
              <a:pathLst>
                <a:path w="2266984" h="170159">
                  <a:moveTo>
                    <a:pt x="0" y="0"/>
                  </a:moveTo>
                  <a:lnTo>
                    <a:pt x="2266984" y="0"/>
                  </a:lnTo>
                  <a:lnTo>
                    <a:pt x="2266984" y="170159"/>
                  </a:lnTo>
                  <a:lnTo>
                    <a:pt x="0" y="170159"/>
                  </a:lnTo>
                  <a:close/>
                </a:path>
              </a:pathLst>
            </a:custGeom>
            <a:solidFill>
              <a:srgbClr val="001F54">
                <a:alpha val="85882"/>
              </a:srgbClr>
            </a:solidFill>
          </p:spPr>
          <p:txBody>
            <a:bodyPr/>
            <a:lstStyle/>
            <a:p>
              <a:endParaRPr lang="en-US"/>
            </a:p>
          </p:txBody>
        </p:sp>
        <p:sp>
          <p:nvSpPr>
            <p:cNvPr id="12" name="TextBox 12"/>
            <p:cNvSpPr txBox="1"/>
            <p:nvPr/>
          </p:nvSpPr>
          <p:spPr>
            <a:xfrm>
              <a:off x="0" y="-38100"/>
              <a:ext cx="2266984" cy="20825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rot="-10800000">
            <a:off x="8757950" y="0"/>
            <a:ext cx="5056291" cy="3111830"/>
            <a:chOff x="0" y="0"/>
            <a:chExt cx="812800" cy="500227"/>
          </a:xfrm>
        </p:grpSpPr>
        <p:sp>
          <p:nvSpPr>
            <p:cNvPr id="14" name="Freeform 14"/>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15" name="TextBox 15"/>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3048951">
            <a:off x="157417" y="3564933"/>
            <a:ext cx="21630912" cy="765830"/>
            <a:chOff x="0" y="0"/>
            <a:chExt cx="5697030" cy="201700"/>
          </a:xfrm>
        </p:grpSpPr>
        <p:sp>
          <p:nvSpPr>
            <p:cNvPr id="17" name="Freeform 17"/>
            <p:cNvSpPr/>
            <p:nvPr/>
          </p:nvSpPr>
          <p:spPr>
            <a:xfrm>
              <a:off x="0" y="0"/>
              <a:ext cx="5697031" cy="201700"/>
            </a:xfrm>
            <a:custGeom>
              <a:avLst/>
              <a:gdLst/>
              <a:ahLst/>
              <a:cxnLst/>
              <a:rect l="l" t="t" r="r" b="b"/>
              <a:pathLst>
                <a:path w="5697031" h="201700">
                  <a:moveTo>
                    <a:pt x="0" y="0"/>
                  </a:moveTo>
                  <a:lnTo>
                    <a:pt x="5697031" y="0"/>
                  </a:lnTo>
                  <a:lnTo>
                    <a:pt x="5697031" y="201700"/>
                  </a:lnTo>
                  <a:lnTo>
                    <a:pt x="0" y="201700"/>
                  </a:lnTo>
                  <a:close/>
                </a:path>
              </a:pathLst>
            </a:custGeom>
            <a:solidFill>
              <a:srgbClr val="001F54"/>
            </a:solidFill>
          </p:spPr>
          <p:txBody>
            <a:bodyPr/>
            <a:lstStyle/>
            <a:p>
              <a:endParaRPr lang="en-US"/>
            </a:p>
          </p:txBody>
        </p:sp>
        <p:sp>
          <p:nvSpPr>
            <p:cNvPr id="18" name="TextBox 18"/>
            <p:cNvSpPr txBox="1"/>
            <p:nvPr/>
          </p:nvSpPr>
          <p:spPr>
            <a:xfrm>
              <a:off x="0" y="-38100"/>
              <a:ext cx="5697030" cy="2398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3035437">
            <a:off x="9825559" y="2749177"/>
            <a:ext cx="10734798" cy="509903"/>
          </a:xfrm>
          <a:custGeom>
            <a:avLst/>
            <a:gdLst/>
            <a:ahLst/>
            <a:cxnLst/>
            <a:rect l="l" t="t" r="r" b="b"/>
            <a:pathLst>
              <a:path w="10734798" h="509903">
                <a:moveTo>
                  <a:pt x="0" y="0"/>
                </a:moveTo>
                <a:lnTo>
                  <a:pt x="10734797" y="0"/>
                </a:lnTo>
                <a:lnTo>
                  <a:pt x="10734797" y="509903"/>
                </a:lnTo>
                <a:lnTo>
                  <a:pt x="0" y="509903"/>
                </a:lnTo>
                <a:lnTo>
                  <a:pt x="0" y="0"/>
                </a:lnTo>
                <a:close/>
              </a:path>
            </a:pathLst>
          </a:custGeom>
          <a:blipFill>
            <a:blip r:embed="rId2">
              <a:alphaModFix amt="59000"/>
            </a:blip>
            <a:stretch>
              <a:fillRect/>
            </a:stretch>
          </a:blipFill>
        </p:spPr>
        <p:txBody>
          <a:bodyPr/>
          <a:lstStyle/>
          <a:p>
            <a:endParaRPr lang="en-US"/>
          </a:p>
        </p:txBody>
      </p:sp>
      <p:grpSp>
        <p:nvGrpSpPr>
          <p:cNvPr id="20" name="Group 20"/>
          <p:cNvGrpSpPr/>
          <p:nvPr/>
        </p:nvGrpSpPr>
        <p:grpSpPr>
          <a:xfrm rot="-3048951">
            <a:off x="1402194" y="3857784"/>
            <a:ext cx="21630912" cy="2057927"/>
            <a:chOff x="0" y="0"/>
            <a:chExt cx="5697030" cy="542006"/>
          </a:xfrm>
        </p:grpSpPr>
        <p:sp>
          <p:nvSpPr>
            <p:cNvPr id="21" name="Freeform 21"/>
            <p:cNvSpPr/>
            <p:nvPr/>
          </p:nvSpPr>
          <p:spPr>
            <a:xfrm>
              <a:off x="0" y="0"/>
              <a:ext cx="5697031" cy="542006"/>
            </a:xfrm>
            <a:custGeom>
              <a:avLst/>
              <a:gdLst/>
              <a:ahLst/>
              <a:cxnLst/>
              <a:rect l="l" t="t" r="r" b="b"/>
              <a:pathLst>
                <a:path w="5697031" h="542006">
                  <a:moveTo>
                    <a:pt x="0" y="0"/>
                  </a:moveTo>
                  <a:lnTo>
                    <a:pt x="5697031" y="0"/>
                  </a:lnTo>
                  <a:lnTo>
                    <a:pt x="5697031" y="542006"/>
                  </a:lnTo>
                  <a:lnTo>
                    <a:pt x="0" y="542006"/>
                  </a:lnTo>
                  <a:close/>
                </a:path>
              </a:pathLst>
            </a:custGeom>
            <a:solidFill>
              <a:srgbClr val="001F54"/>
            </a:solidFill>
          </p:spPr>
          <p:txBody>
            <a:bodyPr/>
            <a:lstStyle/>
            <a:p>
              <a:endParaRPr lang="en-US"/>
            </a:p>
          </p:txBody>
        </p:sp>
        <p:sp>
          <p:nvSpPr>
            <p:cNvPr id="22" name="TextBox 22"/>
            <p:cNvSpPr txBox="1"/>
            <p:nvPr/>
          </p:nvSpPr>
          <p:spPr>
            <a:xfrm>
              <a:off x="0" y="-38100"/>
              <a:ext cx="5697030" cy="580106"/>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3048951">
            <a:off x="2086259" y="4915164"/>
            <a:ext cx="21630912" cy="1565032"/>
            <a:chOff x="0" y="0"/>
            <a:chExt cx="5697030" cy="412190"/>
          </a:xfrm>
        </p:grpSpPr>
        <p:sp>
          <p:nvSpPr>
            <p:cNvPr id="24" name="Freeform 24"/>
            <p:cNvSpPr/>
            <p:nvPr/>
          </p:nvSpPr>
          <p:spPr>
            <a:xfrm>
              <a:off x="0" y="0"/>
              <a:ext cx="5697031" cy="412190"/>
            </a:xfrm>
            <a:custGeom>
              <a:avLst/>
              <a:gdLst/>
              <a:ahLst/>
              <a:cxnLst/>
              <a:rect l="l" t="t" r="r" b="b"/>
              <a:pathLst>
                <a:path w="5697031" h="412190">
                  <a:moveTo>
                    <a:pt x="0" y="0"/>
                  </a:moveTo>
                  <a:lnTo>
                    <a:pt x="5697031" y="0"/>
                  </a:lnTo>
                  <a:lnTo>
                    <a:pt x="5697031" y="412190"/>
                  </a:lnTo>
                  <a:lnTo>
                    <a:pt x="0" y="412190"/>
                  </a:lnTo>
                  <a:close/>
                </a:path>
              </a:pathLst>
            </a:custGeom>
            <a:solidFill>
              <a:srgbClr val="F58220"/>
            </a:solidFill>
          </p:spPr>
          <p:txBody>
            <a:bodyPr/>
            <a:lstStyle/>
            <a:p>
              <a:endParaRPr lang="en-US"/>
            </a:p>
          </p:txBody>
        </p:sp>
        <p:sp>
          <p:nvSpPr>
            <p:cNvPr id="25" name="TextBox 25"/>
            <p:cNvSpPr txBox="1"/>
            <p:nvPr/>
          </p:nvSpPr>
          <p:spPr>
            <a:xfrm>
              <a:off x="0" y="-38100"/>
              <a:ext cx="5697030" cy="45029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353322" y="2292471"/>
            <a:ext cx="6466784" cy="1011810"/>
          </a:xfrm>
          <a:custGeom>
            <a:avLst/>
            <a:gdLst/>
            <a:ahLst/>
            <a:cxnLst/>
            <a:rect l="l" t="t" r="r" b="b"/>
            <a:pathLst>
              <a:path w="6466784" h="1011810">
                <a:moveTo>
                  <a:pt x="0" y="0"/>
                </a:moveTo>
                <a:lnTo>
                  <a:pt x="6466784" y="0"/>
                </a:lnTo>
                <a:lnTo>
                  <a:pt x="6466784" y="1011810"/>
                </a:lnTo>
                <a:lnTo>
                  <a:pt x="0" y="1011810"/>
                </a:lnTo>
                <a:lnTo>
                  <a:pt x="0" y="0"/>
                </a:lnTo>
                <a:close/>
              </a:path>
            </a:pathLst>
          </a:custGeom>
          <a:blipFill>
            <a:blip r:embed="rId3"/>
            <a:stretch>
              <a:fillRect/>
            </a:stretch>
          </a:blipFill>
        </p:spPr>
        <p:txBody>
          <a:bodyPr/>
          <a:lstStyle/>
          <a:p>
            <a:endParaRPr lang="en-US"/>
          </a:p>
        </p:txBody>
      </p:sp>
      <p:sp>
        <p:nvSpPr>
          <p:cNvPr id="27" name="TextBox 27"/>
          <p:cNvSpPr txBox="1"/>
          <p:nvPr/>
        </p:nvSpPr>
        <p:spPr>
          <a:xfrm>
            <a:off x="0" y="4371877"/>
            <a:ext cx="9399790" cy="948978"/>
          </a:xfrm>
          <a:prstGeom prst="rect">
            <a:avLst/>
          </a:prstGeom>
        </p:spPr>
        <p:txBody>
          <a:bodyPr lIns="0" tIns="0" rIns="0" bIns="0" rtlCol="0" anchor="t">
            <a:spAutoFit/>
          </a:bodyPr>
          <a:lstStyle/>
          <a:p>
            <a:pPr algn="ctr">
              <a:lnSpc>
                <a:spcPts val="7396"/>
              </a:lnSpc>
            </a:pPr>
            <a:r>
              <a:rPr lang="en-US" sz="6545" b="1" dirty="0">
                <a:solidFill>
                  <a:srgbClr val="DDF4FF"/>
                </a:solidFill>
                <a:latin typeface="Poppins Bold"/>
                <a:ea typeface="Poppins Bold"/>
                <a:cs typeface="Poppins Bold"/>
                <a:sym typeface="Poppins Bold"/>
              </a:rPr>
              <a:t>Challenging Times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Freeform 2"/>
          <p:cNvSpPr/>
          <p:nvPr/>
        </p:nvSpPr>
        <p:spPr>
          <a:xfrm rot="-6296889">
            <a:off x="-1064135" y="3044840"/>
            <a:ext cx="8730195" cy="8730195"/>
          </a:xfrm>
          <a:custGeom>
            <a:avLst/>
            <a:gdLst/>
            <a:ahLst/>
            <a:cxnLst/>
            <a:rect l="l" t="t" r="r" b="b"/>
            <a:pathLst>
              <a:path w="8730195" h="8730195">
                <a:moveTo>
                  <a:pt x="0" y="0"/>
                </a:moveTo>
                <a:lnTo>
                  <a:pt x="8730195" y="0"/>
                </a:lnTo>
                <a:lnTo>
                  <a:pt x="8730195" y="8730195"/>
                </a:lnTo>
                <a:lnTo>
                  <a:pt x="0" y="8730195"/>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4924627">
            <a:off x="10840341" y="-1333855"/>
            <a:ext cx="8730195" cy="8730195"/>
          </a:xfrm>
          <a:custGeom>
            <a:avLst/>
            <a:gdLst/>
            <a:ahLst/>
            <a:cxnLst/>
            <a:rect l="l" t="t" r="r" b="b"/>
            <a:pathLst>
              <a:path w="8730195" h="8730195">
                <a:moveTo>
                  <a:pt x="0" y="0"/>
                </a:moveTo>
                <a:lnTo>
                  <a:pt x="8730195" y="0"/>
                </a:lnTo>
                <a:lnTo>
                  <a:pt x="8730195" y="8730195"/>
                </a:lnTo>
                <a:lnTo>
                  <a:pt x="0" y="8730195"/>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579792" y="616998"/>
            <a:ext cx="15128416" cy="1714500"/>
          </a:xfrm>
          <a:prstGeom prst="rect">
            <a:avLst/>
          </a:prstGeom>
        </p:spPr>
        <p:txBody>
          <a:bodyPr lIns="0" tIns="0" rIns="0" bIns="0" rtlCol="0" anchor="t">
            <a:spAutoFit/>
          </a:bodyPr>
          <a:lstStyle/>
          <a:p>
            <a:pPr algn="ctr">
              <a:lnSpc>
                <a:spcPts val="13440"/>
              </a:lnSpc>
            </a:pPr>
            <a:r>
              <a:rPr lang="en-US" sz="11200" b="1" dirty="0">
                <a:solidFill>
                  <a:srgbClr val="DDF4FF"/>
                </a:solidFill>
                <a:latin typeface="Open Sans 1 Bold"/>
                <a:ea typeface="Open Sans 1 Bold"/>
                <a:cs typeface="Open Sans 1 Bold"/>
                <a:sym typeface="Open Sans 1 Bold"/>
              </a:rPr>
              <a:t>Challenging Times</a:t>
            </a:r>
          </a:p>
        </p:txBody>
      </p:sp>
      <p:grpSp>
        <p:nvGrpSpPr>
          <p:cNvPr id="5" name="Group 5"/>
          <p:cNvGrpSpPr/>
          <p:nvPr/>
        </p:nvGrpSpPr>
        <p:grpSpPr>
          <a:xfrm>
            <a:off x="11510407" y="2545810"/>
            <a:ext cx="6777593" cy="7741190"/>
            <a:chOff x="0" y="0"/>
            <a:chExt cx="9036791" cy="10321586"/>
          </a:xfrm>
        </p:grpSpPr>
        <p:pic>
          <p:nvPicPr>
            <p:cNvPr id="6" name="Picture 6"/>
            <p:cNvPicPr>
              <a:picLocks noChangeAspect="1"/>
            </p:cNvPicPr>
            <p:nvPr/>
          </p:nvPicPr>
          <p:blipFill>
            <a:blip r:embed="rId4"/>
            <a:srcRect l="32940" r="32940"/>
            <a:stretch>
              <a:fillRect/>
            </a:stretch>
          </p:blipFill>
          <p:spPr>
            <a:xfrm>
              <a:off x="0" y="0"/>
              <a:ext cx="9036791" cy="10321586"/>
            </a:xfrm>
            <a:prstGeom prst="rect">
              <a:avLst/>
            </a:prstGeom>
          </p:spPr>
        </p:pic>
      </p:grpSp>
      <p:grpSp>
        <p:nvGrpSpPr>
          <p:cNvPr id="7" name="Group 7"/>
          <p:cNvGrpSpPr/>
          <p:nvPr/>
        </p:nvGrpSpPr>
        <p:grpSpPr>
          <a:xfrm>
            <a:off x="415031" y="3408766"/>
            <a:ext cx="10195674" cy="799173"/>
            <a:chOff x="0" y="0"/>
            <a:chExt cx="13594232" cy="1065564"/>
          </a:xfrm>
        </p:grpSpPr>
        <p:sp>
          <p:nvSpPr>
            <p:cNvPr id="8" name="AutoShape 8"/>
            <p:cNvSpPr/>
            <p:nvPr/>
          </p:nvSpPr>
          <p:spPr>
            <a:xfrm>
              <a:off x="0" y="0"/>
              <a:ext cx="13594232" cy="1065564"/>
            </a:xfrm>
            <a:prstGeom prst="rect">
              <a:avLst/>
            </a:prstGeom>
            <a:solidFill>
              <a:srgbClr val="FBB040"/>
            </a:solidFill>
          </p:spPr>
          <p:txBody>
            <a:bodyPr/>
            <a:lstStyle/>
            <a:p>
              <a:endParaRPr lang="en-US"/>
            </a:p>
          </p:txBody>
        </p:sp>
        <p:sp>
          <p:nvSpPr>
            <p:cNvPr id="9" name="TextBox 9"/>
            <p:cNvSpPr txBox="1"/>
            <p:nvPr/>
          </p:nvSpPr>
          <p:spPr>
            <a:xfrm>
              <a:off x="963648" y="198772"/>
              <a:ext cx="11666936" cy="591821"/>
            </a:xfrm>
            <a:prstGeom prst="rect">
              <a:avLst/>
            </a:prstGeom>
          </p:spPr>
          <p:txBody>
            <a:bodyPr lIns="0" tIns="0" rIns="0" bIns="0" rtlCol="0" anchor="t">
              <a:spAutoFit/>
            </a:bodyPr>
            <a:lstStyle/>
            <a:p>
              <a:pPr algn="l">
                <a:lnSpc>
                  <a:spcPts val="3899"/>
                </a:lnSpc>
              </a:pPr>
              <a:r>
                <a:rPr lang="en-US" sz="2599" b="1">
                  <a:solidFill>
                    <a:srgbClr val="001F54"/>
                  </a:solidFill>
                  <a:latin typeface="Open Sans 1 Bold"/>
                  <a:ea typeface="Open Sans 1 Bold"/>
                  <a:cs typeface="Open Sans 1 Bold"/>
                  <a:sym typeface="Open Sans 1 Bold"/>
                </a:rPr>
                <a:t>Executive Orders Targeting: </a:t>
              </a:r>
            </a:p>
          </p:txBody>
        </p:sp>
      </p:grpSp>
      <p:sp>
        <p:nvSpPr>
          <p:cNvPr id="10" name="TextBox 10"/>
          <p:cNvSpPr txBox="1"/>
          <p:nvPr/>
        </p:nvSpPr>
        <p:spPr>
          <a:xfrm>
            <a:off x="2590800" y="4684332"/>
            <a:ext cx="8919607" cy="519758"/>
          </a:xfrm>
          <a:prstGeom prst="rect">
            <a:avLst/>
          </a:prstGeom>
        </p:spPr>
        <p:txBody>
          <a:bodyPr wrap="square" lIns="0" tIns="0" rIns="0" bIns="0" rtlCol="0" anchor="t">
            <a:spAutoFit/>
          </a:bodyPr>
          <a:lstStyle/>
          <a:p>
            <a:pPr marL="755642" lvl="1" indent="-377821" algn="l">
              <a:lnSpc>
                <a:spcPts val="4164"/>
              </a:lnSpc>
              <a:buFont typeface="Arial"/>
              <a:buChar char="•"/>
            </a:pPr>
            <a:r>
              <a:rPr lang="en-US" sz="3499" dirty="0">
                <a:solidFill>
                  <a:srgbClr val="FFFFFF"/>
                </a:solidFill>
                <a:latin typeface="Open Sans 2"/>
                <a:ea typeface="Open Sans 2"/>
                <a:cs typeface="Open Sans 2"/>
                <a:sym typeface="Open Sans 2"/>
              </a:rPr>
              <a:t>Immigrants - Especially Recent Arrivals </a:t>
            </a:r>
          </a:p>
        </p:txBody>
      </p:sp>
      <p:sp>
        <p:nvSpPr>
          <p:cNvPr id="11" name="TextBox 11"/>
          <p:cNvSpPr txBox="1"/>
          <p:nvPr/>
        </p:nvSpPr>
        <p:spPr>
          <a:xfrm>
            <a:off x="2590799" y="5687190"/>
            <a:ext cx="7932378" cy="1058367"/>
          </a:xfrm>
          <a:prstGeom prst="rect">
            <a:avLst/>
          </a:prstGeom>
        </p:spPr>
        <p:txBody>
          <a:bodyPr wrap="square" lIns="0" tIns="0" rIns="0" bIns="0" rtlCol="0" anchor="t">
            <a:spAutoFit/>
          </a:bodyPr>
          <a:lstStyle/>
          <a:p>
            <a:pPr marL="755642" lvl="1" indent="-377821" algn="l">
              <a:lnSpc>
                <a:spcPts val="4164"/>
              </a:lnSpc>
              <a:buFont typeface="Arial"/>
              <a:buChar char="•"/>
            </a:pPr>
            <a:r>
              <a:rPr lang="en-US" sz="3499" dirty="0">
                <a:solidFill>
                  <a:srgbClr val="FFFFFF"/>
                </a:solidFill>
                <a:latin typeface="Open Sans 2"/>
                <a:ea typeface="Open Sans 2"/>
                <a:cs typeface="Open Sans 2"/>
                <a:sym typeface="Open Sans 2"/>
              </a:rPr>
              <a:t>Legal Profession - Especially immigration attorneys</a:t>
            </a:r>
          </a:p>
        </p:txBody>
      </p:sp>
      <p:sp>
        <p:nvSpPr>
          <p:cNvPr id="12" name="TextBox 12"/>
          <p:cNvSpPr txBox="1"/>
          <p:nvPr/>
        </p:nvSpPr>
        <p:spPr>
          <a:xfrm>
            <a:off x="2590799" y="7418753"/>
            <a:ext cx="8919607" cy="1596976"/>
          </a:xfrm>
          <a:prstGeom prst="rect">
            <a:avLst/>
          </a:prstGeom>
        </p:spPr>
        <p:txBody>
          <a:bodyPr wrap="square" lIns="0" tIns="0" rIns="0" bIns="0" rtlCol="0" anchor="t">
            <a:spAutoFit/>
          </a:bodyPr>
          <a:lstStyle/>
          <a:p>
            <a:pPr marL="755642" lvl="1" indent="-377821" algn="l">
              <a:lnSpc>
                <a:spcPts val="4164"/>
              </a:lnSpc>
              <a:buFont typeface="Arial"/>
              <a:buChar char="•"/>
            </a:pPr>
            <a:r>
              <a:rPr lang="en-US" sz="3499" dirty="0">
                <a:solidFill>
                  <a:srgbClr val="FFFFFF"/>
                </a:solidFill>
                <a:latin typeface="Open Sans 2"/>
                <a:ea typeface="Open Sans 2"/>
                <a:cs typeface="Open Sans 2"/>
                <a:sym typeface="Open Sans 2"/>
              </a:rPr>
              <a:t>Nonprofits - Especially those serving immigrants and/or DEI related missions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494766" y="-371075"/>
            <a:ext cx="19277533" cy="3695243"/>
          </a:xfrm>
          <a:prstGeom prst="rect">
            <a:avLst/>
          </a:prstGeom>
          <a:solidFill>
            <a:srgbClr val="DDF4FF"/>
          </a:solidFill>
        </p:spPr>
        <p:txBody>
          <a:bodyPr/>
          <a:lstStyle/>
          <a:p>
            <a:endParaRPr lang="en-US"/>
          </a:p>
        </p:txBody>
      </p:sp>
      <p:sp>
        <p:nvSpPr>
          <p:cNvPr id="3" name="Freeform 3"/>
          <p:cNvSpPr/>
          <p:nvPr/>
        </p:nvSpPr>
        <p:spPr>
          <a:xfrm rot="5337171">
            <a:off x="14382365" y="-2660114"/>
            <a:ext cx="5320227" cy="5320227"/>
          </a:xfrm>
          <a:custGeom>
            <a:avLst/>
            <a:gdLst/>
            <a:ahLst/>
            <a:cxnLst/>
            <a:rect l="l" t="t" r="r" b="b"/>
            <a:pathLst>
              <a:path w="5320227" h="5320227">
                <a:moveTo>
                  <a:pt x="0" y="0"/>
                </a:moveTo>
                <a:lnTo>
                  <a:pt x="5320227" y="0"/>
                </a:lnTo>
                <a:lnTo>
                  <a:pt x="5320227" y="5320228"/>
                </a:lnTo>
                <a:lnTo>
                  <a:pt x="0" y="5320228"/>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2911112" y="3324168"/>
            <a:ext cx="5376888" cy="6962832"/>
            <a:chOff x="0" y="0"/>
            <a:chExt cx="7169184" cy="9283775"/>
          </a:xfrm>
        </p:grpSpPr>
        <p:pic>
          <p:nvPicPr>
            <p:cNvPr id="5" name="Picture 5"/>
            <p:cNvPicPr>
              <a:picLocks noChangeAspect="1"/>
            </p:cNvPicPr>
            <p:nvPr/>
          </p:nvPicPr>
          <p:blipFill>
            <a:blip r:embed="rId4"/>
            <a:srcRect l="34953" r="34953"/>
            <a:stretch>
              <a:fillRect/>
            </a:stretch>
          </p:blipFill>
          <p:spPr>
            <a:xfrm>
              <a:off x="0" y="0"/>
              <a:ext cx="7169184" cy="9283775"/>
            </a:xfrm>
            <a:prstGeom prst="rect">
              <a:avLst/>
            </a:prstGeom>
          </p:spPr>
        </p:pic>
      </p:grpSp>
      <p:sp>
        <p:nvSpPr>
          <p:cNvPr id="6" name="TextBox 6"/>
          <p:cNvSpPr txBox="1"/>
          <p:nvPr/>
        </p:nvSpPr>
        <p:spPr>
          <a:xfrm>
            <a:off x="519503" y="1555758"/>
            <a:ext cx="15567944" cy="1152525"/>
          </a:xfrm>
          <a:prstGeom prst="rect">
            <a:avLst/>
          </a:prstGeom>
        </p:spPr>
        <p:txBody>
          <a:bodyPr lIns="0" tIns="0" rIns="0" bIns="0" rtlCol="0" anchor="t">
            <a:spAutoFit/>
          </a:bodyPr>
          <a:lstStyle/>
          <a:p>
            <a:pPr algn="l">
              <a:lnSpc>
                <a:spcPts val="9000"/>
              </a:lnSpc>
            </a:pPr>
            <a:r>
              <a:rPr lang="en-US" sz="7500" b="1">
                <a:solidFill>
                  <a:srgbClr val="001F54"/>
                </a:solidFill>
                <a:latin typeface="Open Sans 1 Bold"/>
                <a:ea typeface="Open Sans 1 Bold"/>
                <a:cs typeface="Open Sans 1 Bold"/>
                <a:sym typeface="Open Sans 1 Bold"/>
              </a:rPr>
              <a:t>IN THE NEWS</a:t>
            </a:r>
          </a:p>
        </p:txBody>
      </p:sp>
      <p:sp>
        <p:nvSpPr>
          <p:cNvPr id="7" name="TextBox 7"/>
          <p:cNvSpPr txBox="1"/>
          <p:nvPr/>
        </p:nvSpPr>
        <p:spPr>
          <a:xfrm>
            <a:off x="1509689" y="3107574"/>
            <a:ext cx="9549879" cy="376040"/>
          </a:xfrm>
          <a:prstGeom prst="rect">
            <a:avLst/>
          </a:prstGeom>
        </p:spPr>
        <p:txBody>
          <a:bodyPr lIns="0" tIns="0" rIns="0" bIns="0" rtlCol="0" anchor="t">
            <a:spAutoFit/>
          </a:bodyPr>
          <a:lstStyle/>
          <a:p>
            <a:pPr marL="0" lvl="0" indent="0" algn="l">
              <a:lnSpc>
                <a:spcPts val="3195"/>
              </a:lnSpc>
              <a:spcBef>
                <a:spcPct val="0"/>
              </a:spcBef>
            </a:pPr>
            <a:endParaRPr/>
          </a:p>
        </p:txBody>
      </p:sp>
      <p:sp>
        <p:nvSpPr>
          <p:cNvPr id="8" name="TextBox 8"/>
          <p:cNvSpPr txBox="1"/>
          <p:nvPr/>
        </p:nvSpPr>
        <p:spPr>
          <a:xfrm>
            <a:off x="208806" y="3748404"/>
            <a:ext cx="10850762" cy="537846"/>
          </a:xfrm>
          <a:prstGeom prst="rect">
            <a:avLst/>
          </a:prstGeom>
        </p:spPr>
        <p:txBody>
          <a:bodyPr lIns="0" tIns="0" rIns="0" bIns="0" rtlCol="0" anchor="t">
            <a:spAutoFit/>
          </a:bodyPr>
          <a:lstStyle/>
          <a:p>
            <a:pPr marL="690872" lvl="1" indent="-345436" algn="l">
              <a:lnSpc>
                <a:spcPts val="4479"/>
              </a:lnSpc>
              <a:buFont typeface="Arial"/>
              <a:buChar char="•"/>
            </a:pPr>
            <a:r>
              <a:rPr lang="en-US" sz="3199">
                <a:solidFill>
                  <a:srgbClr val="FFFFFF"/>
                </a:solidFill>
                <a:latin typeface="Open Sans 1"/>
                <a:ea typeface="Open Sans 1"/>
                <a:cs typeface="Open Sans 1"/>
                <a:sym typeface="Open Sans 1"/>
              </a:rPr>
              <a:t>National Organizations</a:t>
            </a:r>
          </a:p>
        </p:txBody>
      </p:sp>
      <p:sp>
        <p:nvSpPr>
          <p:cNvPr id="9" name="TextBox 9"/>
          <p:cNvSpPr txBox="1"/>
          <p:nvPr/>
        </p:nvSpPr>
        <p:spPr>
          <a:xfrm>
            <a:off x="208806" y="4714875"/>
            <a:ext cx="10130856" cy="537846"/>
          </a:xfrm>
          <a:prstGeom prst="rect">
            <a:avLst/>
          </a:prstGeom>
        </p:spPr>
        <p:txBody>
          <a:bodyPr lIns="0" tIns="0" rIns="0" bIns="0" rtlCol="0" anchor="t">
            <a:spAutoFit/>
          </a:bodyPr>
          <a:lstStyle/>
          <a:p>
            <a:pPr marL="690872" lvl="1" indent="-345436" algn="l">
              <a:lnSpc>
                <a:spcPts val="4479"/>
              </a:lnSpc>
              <a:buFont typeface="Arial"/>
              <a:buChar char="•"/>
            </a:pPr>
            <a:r>
              <a:rPr lang="en-US" sz="3199">
                <a:solidFill>
                  <a:srgbClr val="FFFFFF"/>
                </a:solidFill>
                <a:latin typeface="Open Sans 1"/>
                <a:ea typeface="Open Sans 1"/>
                <a:cs typeface="Open Sans 1"/>
                <a:sym typeface="Open Sans 1"/>
              </a:rPr>
              <a:t>Federal Funding </a:t>
            </a:r>
          </a:p>
        </p:txBody>
      </p:sp>
      <p:sp>
        <p:nvSpPr>
          <p:cNvPr id="10" name="TextBox 10"/>
          <p:cNvSpPr txBox="1"/>
          <p:nvPr/>
        </p:nvSpPr>
        <p:spPr>
          <a:xfrm>
            <a:off x="208806" y="5519421"/>
            <a:ext cx="10130856" cy="537846"/>
          </a:xfrm>
          <a:prstGeom prst="rect">
            <a:avLst/>
          </a:prstGeom>
        </p:spPr>
        <p:txBody>
          <a:bodyPr lIns="0" tIns="0" rIns="0" bIns="0" rtlCol="0" anchor="t">
            <a:spAutoFit/>
          </a:bodyPr>
          <a:lstStyle/>
          <a:p>
            <a:pPr marL="690872" lvl="1" indent="-345436" algn="l">
              <a:lnSpc>
                <a:spcPts val="4479"/>
              </a:lnSpc>
              <a:buFont typeface="Arial"/>
              <a:buChar char="•"/>
            </a:pPr>
            <a:r>
              <a:rPr lang="en-US" sz="3199">
                <a:solidFill>
                  <a:srgbClr val="FFFFFF"/>
                </a:solidFill>
                <a:latin typeface="Open Sans 1"/>
                <a:ea typeface="Open Sans 1"/>
                <a:cs typeface="Open Sans 1"/>
                <a:sym typeface="Open Sans 1"/>
              </a:rPr>
              <a:t>Federal Immigration Enforcement </a:t>
            </a:r>
          </a:p>
        </p:txBody>
      </p:sp>
      <p:sp>
        <p:nvSpPr>
          <p:cNvPr id="11" name="TextBox 11"/>
          <p:cNvSpPr txBox="1"/>
          <p:nvPr/>
        </p:nvSpPr>
        <p:spPr>
          <a:xfrm>
            <a:off x="208806" y="6803387"/>
            <a:ext cx="11247691" cy="2269980"/>
          </a:xfrm>
          <a:prstGeom prst="rect">
            <a:avLst/>
          </a:prstGeom>
        </p:spPr>
        <p:txBody>
          <a:bodyPr wrap="square" lIns="0" tIns="0" rIns="0" bIns="0" rtlCol="0" anchor="t">
            <a:spAutoFit/>
          </a:bodyPr>
          <a:lstStyle/>
          <a:p>
            <a:pPr marL="690872" lvl="1" indent="-345436" algn="l">
              <a:lnSpc>
                <a:spcPts val="4479"/>
              </a:lnSpc>
              <a:buFont typeface="Arial"/>
              <a:buChar char="•"/>
            </a:pPr>
            <a:r>
              <a:rPr lang="en-US" sz="3199" b="1" dirty="0">
                <a:solidFill>
                  <a:srgbClr val="FFFFFF"/>
                </a:solidFill>
                <a:latin typeface="Open Sans 1 Bold"/>
                <a:ea typeface="Open Sans 1 Bold"/>
                <a:cs typeface="Open Sans 1 Bold"/>
                <a:sym typeface="Open Sans 1 Bold"/>
              </a:rPr>
              <a:t>Must Also Prepare: </a:t>
            </a:r>
          </a:p>
          <a:p>
            <a:pPr marL="1381745" lvl="2" indent="-460582" algn="l">
              <a:lnSpc>
                <a:spcPts val="4479"/>
              </a:lnSpc>
              <a:buFont typeface="Arial"/>
              <a:buChar char="⚬"/>
            </a:pPr>
            <a:r>
              <a:rPr lang="en-US" sz="3199" dirty="0">
                <a:solidFill>
                  <a:srgbClr val="FFFFFF"/>
                </a:solidFill>
                <a:latin typeface="Open Sans 1"/>
                <a:ea typeface="Open Sans 1"/>
                <a:cs typeface="Open Sans 1"/>
                <a:sym typeface="Open Sans 1"/>
              </a:rPr>
              <a:t>POSSIBLE HIGHER SCRUTINY OF NOT FOR PROFITS</a:t>
            </a:r>
          </a:p>
          <a:p>
            <a:pPr marL="1381745" lvl="2" indent="-460582" algn="l">
              <a:lnSpc>
                <a:spcPts val="4479"/>
              </a:lnSpc>
              <a:buFont typeface="Arial"/>
              <a:buChar char="⚬"/>
            </a:pPr>
            <a:r>
              <a:rPr lang="en-US" sz="3199" dirty="0">
                <a:solidFill>
                  <a:srgbClr val="FFFFFF"/>
                </a:solidFill>
                <a:latin typeface="Open Sans 1"/>
                <a:ea typeface="Open Sans 1"/>
                <a:cs typeface="Open Sans 1"/>
                <a:sym typeface="Open Sans 1"/>
              </a:rPr>
              <a:t>USING TAX CODE</a:t>
            </a:r>
          </a:p>
          <a:p>
            <a:pPr marL="1381745" lvl="2" indent="-460582" algn="l">
              <a:lnSpc>
                <a:spcPts val="4479"/>
              </a:lnSpc>
              <a:buFont typeface="Arial"/>
              <a:buChar char="⚬"/>
            </a:pPr>
            <a:r>
              <a:rPr lang="en-US" sz="3199" dirty="0">
                <a:solidFill>
                  <a:srgbClr val="FFFFFF"/>
                </a:solidFill>
                <a:latin typeface="Open Sans 1"/>
                <a:ea typeface="Open Sans 1"/>
                <a:cs typeface="Open Sans 1"/>
                <a:sym typeface="Open Sans 1"/>
              </a:rPr>
              <a:t>OTHER RULES GOVERNING NON PROFITS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01715" y="-289087"/>
            <a:ext cx="5391960" cy="10783920"/>
            <a:chOff x="0" y="0"/>
            <a:chExt cx="3175000" cy="6350000"/>
          </a:xfrm>
        </p:grpSpPr>
        <p:sp>
          <p:nvSpPr>
            <p:cNvPr id="3" name="Freeform 3"/>
            <p:cNvSpPr/>
            <p:nvPr/>
          </p:nvSpPr>
          <p:spPr>
            <a:xfrm>
              <a:off x="0" y="0"/>
              <a:ext cx="3175000" cy="6350000"/>
            </a:xfrm>
            <a:custGeom>
              <a:avLst/>
              <a:gdLst/>
              <a:ahLst/>
              <a:cxnLst/>
              <a:rect l="l" t="t" r="r" b="b"/>
              <a:pathLst>
                <a:path w="3175000" h="6350000">
                  <a:moveTo>
                    <a:pt x="0" y="3175000"/>
                  </a:moveTo>
                  <a:cubicBezTo>
                    <a:pt x="0" y="4928870"/>
                    <a:pt x="1421130" y="6350000"/>
                    <a:pt x="3175000" y="6350000"/>
                  </a:cubicBezTo>
                  <a:lnTo>
                    <a:pt x="3175000" y="0"/>
                  </a:lnTo>
                  <a:cubicBezTo>
                    <a:pt x="1421130" y="0"/>
                    <a:pt x="0" y="1421130"/>
                    <a:pt x="0" y="317500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rot="-2350282">
            <a:off x="-39114" y="-2812258"/>
            <a:ext cx="13863584" cy="20250511"/>
            <a:chOff x="0" y="0"/>
            <a:chExt cx="3651314" cy="5333468"/>
          </a:xfrm>
        </p:grpSpPr>
        <p:sp>
          <p:nvSpPr>
            <p:cNvPr id="5" name="Freeform 5"/>
            <p:cNvSpPr/>
            <p:nvPr/>
          </p:nvSpPr>
          <p:spPr>
            <a:xfrm>
              <a:off x="0" y="0"/>
              <a:ext cx="3651314" cy="5333468"/>
            </a:xfrm>
            <a:custGeom>
              <a:avLst/>
              <a:gdLst/>
              <a:ahLst/>
              <a:cxnLst/>
              <a:rect l="l" t="t" r="r" b="b"/>
              <a:pathLst>
                <a:path w="3651314" h="5333468">
                  <a:moveTo>
                    <a:pt x="0" y="0"/>
                  </a:moveTo>
                  <a:lnTo>
                    <a:pt x="3651314" y="0"/>
                  </a:lnTo>
                  <a:lnTo>
                    <a:pt x="3651314" y="5333468"/>
                  </a:lnTo>
                  <a:lnTo>
                    <a:pt x="0" y="5333468"/>
                  </a:lnTo>
                  <a:close/>
                </a:path>
              </a:pathLst>
            </a:custGeom>
            <a:solidFill>
              <a:srgbClr val="004F9D"/>
            </a:solidFill>
          </p:spPr>
          <p:txBody>
            <a:bodyPr/>
            <a:lstStyle/>
            <a:p>
              <a:endParaRPr lang="en-US"/>
            </a:p>
          </p:txBody>
        </p:sp>
        <p:sp>
          <p:nvSpPr>
            <p:cNvPr id="6" name="TextBox 6"/>
            <p:cNvSpPr txBox="1"/>
            <p:nvPr/>
          </p:nvSpPr>
          <p:spPr>
            <a:xfrm>
              <a:off x="0" y="-38100"/>
              <a:ext cx="3651314" cy="537156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796050" y="6819874"/>
            <a:ext cx="6396907" cy="3936895"/>
            <a:chOff x="0" y="0"/>
            <a:chExt cx="812800" cy="500227"/>
          </a:xfrm>
        </p:grpSpPr>
        <p:sp>
          <p:nvSpPr>
            <p:cNvPr id="8" name="Freeform 8"/>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9" name="TextBox 9"/>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3069089">
            <a:off x="10368953" y="7670475"/>
            <a:ext cx="8607453" cy="646073"/>
            <a:chOff x="0" y="0"/>
            <a:chExt cx="2266984" cy="170159"/>
          </a:xfrm>
        </p:grpSpPr>
        <p:sp>
          <p:nvSpPr>
            <p:cNvPr id="11" name="Freeform 11"/>
            <p:cNvSpPr/>
            <p:nvPr/>
          </p:nvSpPr>
          <p:spPr>
            <a:xfrm>
              <a:off x="0" y="0"/>
              <a:ext cx="2266984" cy="170159"/>
            </a:xfrm>
            <a:custGeom>
              <a:avLst/>
              <a:gdLst/>
              <a:ahLst/>
              <a:cxnLst/>
              <a:rect l="l" t="t" r="r" b="b"/>
              <a:pathLst>
                <a:path w="2266984" h="170159">
                  <a:moveTo>
                    <a:pt x="0" y="0"/>
                  </a:moveTo>
                  <a:lnTo>
                    <a:pt x="2266984" y="0"/>
                  </a:lnTo>
                  <a:lnTo>
                    <a:pt x="2266984" y="170159"/>
                  </a:lnTo>
                  <a:lnTo>
                    <a:pt x="0" y="170159"/>
                  </a:lnTo>
                  <a:close/>
                </a:path>
              </a:pathLst>
            </a:custGeom>
            <a:solidFill>
              <a:srgbClr val="001F54">
                <a:alpha val="85882"/>
              </a:srgbClr>
            </a:solidFill>
          </p:spPr>
          <p:txBody>
            <a:bodyPr/>
            <a:lstStyle/>
            <a:p>
              <a:endParaRPr lang="en-US"/>
            </a:p>
          </p:txBody>
        </p:sp>
        <p:sp>
          <p:nvSpPr>
            <p:cNvPr id="12" name="TextBox 12"/>
            <p:cNvSpPr txBox="1"/>
            <p:nvPr/>
          </p:nvSpPr>
          <p:spPr>
            <a:xfrm>
              <a:off x="0" y="-38100"/>
              <a:ext cx="2266984" cy="20825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rot="-10800000">
            <a:off x="8757950" y="0"/>
            <a:ext cx="5056291" cy="3111830"/>
            <a:chOff x="0" y="0"/>
            <a:chExt cx="812800" cy="500227"/>
          </a:xfrm>
        </p:grpSpPr>
        <p:sp>
          <p:nvSpPr>
            <p:cNvPr id="14" name="Freeform 14"/>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15" name="TextBox 15"/>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3048951">
            <a:off x="157417" y="3564933"/>
            <a:ext cx="21630912" cy="765830"/>
            <a:chOff x="0" y="0"/>
            <a:chExt cx="5697030" cy="201700"/>
          </a:xfrm>
        </p:grpSpPr>
        <p:sp>
          <p:nvSpPr>
            <p:cNvPr id="17" name="Freeform 17"/>
            <p:cNvSpPr/>
            <p:nvPr/>
          </p:nvSpPr>
          <p:spPr>
            <a:xfrm>
              <a:off x="0" y="0"/>
              <a:ext cx="5697031" cy="201700"/>
            </a:xfrm>
            <a:custGeom>
              <a:avLst/>
              <a:gdLst/>
              <a:ahLst/>
              <a:cxnLst/>
              <a:rect l="l" t="t" r="r" b="b"/>
              <a:pathLst>
                <a:path w="5697031" h="201700">
                  <a:moveTo>
                    <a:pt x="0" y="0"/>
                  </a:moveTo>
                  <a:lnTo>
                    <a:pt x="5697031" y="0"/>
                  </a:lnTo>
                  <a:lnTo>
                    <a:pt x="5697031" y="201700"/>
                  </a:lnTo>
                  <a:lnTo>
                    <a:pt x="0" y="201700"/>
                  </a:lnTo>
                  <a:close/>
                </a:path>
              </a:pathLst>
            </a:custGeom>
            <a:solidFill>
              <a:srgbClr val="001F54"/>
            </a:solidFill>
          </p:spPr>
          <p:txBody>
            <a:bodyPr/>
            <a:lstStyle/>
            <a:p>
              <a:endParaRPr lang="en-US"/>
            </a:p>
          </p:txBody>
        </p:sp>
        <p:sp>
          <p:nvSpPr>
            <p:cNvPr id="18" name="TextBox 18"/>
            <p:cNvSpPr txBox="1"/>
            <p:nvPr/>
          </p:nvSpPr>
          <p:spPr>
            <a:xfrm>
              <a:off x="0" y="-38100"/>
              <a:ext cx="5697030" cy="2398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3035437">
            <a:off x="9825559" y="2749177"/>
            <a:ext cx="10734798" cy="509903"/>
          </a:xfrm>
          <a:custGeom>
            <a:avLst/>
            <a:gdLst/>
            <a:ahLst/>
            <a:cxnLst/>
            <a:rect l="l" t="t" r="r" b="b"/>
            <a:pathLst>
              <a:path w="10734798" h="509903">
                <a:moveTo>
                  <a:pt x="0" y="0"/>
                </a:moveTo>
                <a:lnTo>
                  <a:pt x="10734797" y="0"/>
                </a:lnTo>
                <a:lnTo>
                  <a:pt x="10734797" y="509903"/>
                </a:lnTo>
                <a:lnTo>
                  <a:pt x="0" y="509903"/>
                </a:lnTo>
                <a:lnTo>
                  <a:pt x="0" y="0"/>
                </a:lnTo>
                <a:close/>
              </a:path>
            </a:pathLst>
          </a:custGeom>
          <a:blipFill>
            <a:blip r:embed="rId2">
              <a:alphaModFix amt="59000"/>
            </a:blip>
            <a:stretch>
              <a:fillRect/>
            </a:stretch>
          </a:blipFill>
        </p:spPr>
        <p:txBody>
          <a:bodyPr/>
          <a:lstStyle/>
          <a:p>
            <a:endParaRPr lang="en-US"/>
          </a:p>
        </p:txBody>
      </p:sp>
      <p:grpSp>
        <p:nvGrpSpPr>
          <p:cNvPr id="20" name="Group 20"/>
          <p:cNvGrpSpPr/>
          <p:nvPr/>
        </p:nvGrpSpPr>
        <p:grpSpPr>
          <a:xfrm rot="-3048951">
            <a:off x="1402194" y="3857784"/>
            <a:ext cx="21630912" cy="2057927"/>
            <a:chOff x="0" y="0"/>
            <a:chExt cx="5697030" cy="542006"/>
          </a:xfrm>
        </p:grpSpPr>
        <p:sp>
          <p:nvSpPr>
            <p:cNvPr id="21" name="Freeform 21"/>
            <p:cNvSpPr/>
            <p:nvPr/>
          </p:nvSpPr>
          <p:spPr>
            <a:xfrm>
              <a:off x="0" y="0"/>
              <a:ext cx="5697031" cy="542006"/>
            </a:xfrm>
            <a:custGeom>
              <a:avLst/>
              <a:gdLst/>
              <a:ahLst/>
              <a:cxnLst/>
              <a:rect l="l" t="t" r="r" b="b"/>
              <a:pathLst>
                <a:path w="5697031" h="542006">
                  <a:moveTo>
                    <a:pt x="0" y="0"/>
                  </a:moveTo>
                  <a:lnTo>
                    <a:pt x="5697031" y="0"/>
                  </a:lnTo>
                  <a:lnTo>
                    <a:pt x="5697031" y="542006"/>
                  </a:lnTo>
                  <a:lnTo>
                    <a:pt x="0" y="542006"/>
                  </a:lnTo>
                  <a:close/>
                </a:path>
              </a:pathLst>
            </a:custGeom>
            <a:solidFill>
              <a:srgbClr val="001F54"/>
            </a:solidFill>
          </p:spPr>
          <p:txBody>
            <a:bodyPr/>
            <a:lstStyle/>
            <a:p>
              <a:endParaRPr lang="en-US"/>
            </a:p>
          </p:txBody>
        </p:sp>
        <p:sp>
          <p:nvSpPr>
            <p:cNvPr id="22" name="TextBox 22"/>
            <p:cNvSpPr txBox="1"/>
            <p:nvPr/>
          </p:nvSpPr>
          <p:spPr>
            <a:xfrm>
              <a:off x="0" y="-38100"/>
              <a:ext cx="5697030" cy="580106"/>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3048951">
            <a:off x="2086259" y="4915164"/>
            <a:ext cx="21630912" cy="1565032"/>
            <a:chOff x="0" y="0"/>
            <a:chExt cx="5697030" cy="412190"/>
          </a:xfrm>
        </p:grpSpPr>
        <p:sp>
          <p:nvSpPr>
            <p:cNvPr id="24" name="Freeform 24"/>
            <p:cNvSpPr/>
            <p:nvPr/>
          </p:nvSpPr>
          <p:spPr>
            <a:xfrm>
              <a:off x="0" y="0"/>
              <a:ext cx="5697031" cy="412190"/>
            </a:xfrm>
            <a:custGeom>
              <a:avLst/>
              <a:gdLst/>
              <a:ahLst/>
              <a:cxnLst/>
              <a:rect l="l" t="t" r="r" b="b"/>
              <a:pathLst>
                <a:path w="5697031" h="412190">
                  <a:moveTo>
                    <a:pt x="0" y="0"/>
                  </a:moveTo>
                  <a:lnTo>
                    <a:pt x="5697031" y="0"/>
                  </a:lnTo>
                  <a:lnTo>
                    <a:pt x="5697031" y="412190"/>
                  </a:lnTo>
                  <a:lnTo>
                    <a:pt x="0" y="412190"/>
                  </a:lnTo>
                  <a:close/>
                </a:path>
              </a:pathLst>
            </a:custGeom>
            <a:solidFill>
              <a:srgbClr val="F58220"/>
            </a:solidFill>
          </p:spPr>
          <p:txBody>
            <a:bodyPr/>
            <a:lstStyle/>
            <a:p>
              <a:endParaRPr lang="en-US"/>
            </a:p>
          </p:txBody>
        </p:sp>
        <p:sp>
          <p:nvSpPr>
            <p:cNvPr id="25" name="TextBox 25"/>
            <p:cNvSpPr txBox="1"/>
            <p:nvPr/>
          </p:nvSpPr>
          <p:spPr>
            <a:xfrm>
              <a:off x="0" y="-38100"/>
              <a:ext cx="5697030" cy="45029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104734" y="1233283"/>
            <a:ext cx="6466784" cy="1011810"/>
          </a:xfrm>
          <a:custGeom>
            <a:avLst/>
            <a:gdLst/>
            <a:ahLst/>
            <a:cxnLst/>
            <a:rect l="l" t="t" r="r" b="b"/>
            <a:pathLst>
              <a:path w="6466784" h="1011810">
                <a:moveTo>
                  <a:pt x="0" y="0"/>
                </a:moveTo>
                <a:lnTo>
                  <a:pt x="6466784" y="0"/>
                </a:lnTo>
                <a:lnTo>
                  <a:pt x="6466784" y="1011810"/>
                </a:lnTo>
                <a:lnTo>
                  <a:pt x="0" y="1011810"/>
                </a:lnTo>
                <a:lnTo>
                  <a:pt x="0" y="0"/>
                </a:lnTo>
                <a:close/>
              </a:path>
            </a:pathLst>
          </a:custGeom>
          <a:blipFill>
            <a:blip r:embed="rId3"/>
            <a:stretch>
              <a:fillRect/>
            </a:stretch>
          </a:blipFill>
        </p:spPr>
        <p:txBody>
          <a:bodyPr/>
          <a:lstStyle/>
          <a:p>
            <a:endParaRPr lang="en-US"/>
          </a:p>
        </p:txBody>
      </p:sp>
      <p:sp>
        <p:nvSpPr>
          <p:cNvPr id="27" name="TextBox 27"/>
          <p:cNvSpPr txBox="1"/>
          <p:nvPr/>
        </p:nvSpPr>
        <p:spPr>
          <a:xfrm>
            <a:off x="122459" y="3788918"/>
            <a:ext cx="9704590" cy="4636910"/>
          </a:xfrm>
          <a:prstGeom prst="rect">
            <a:avLst/>
          </a:prstGeom>
        </p:spPr>
        <p:txBody>
          <a:bodyPr wrap="square" lIns="0" tIns="0" rIns="0" bIns="0" rtlCol="0" anchor="t">
            <a:spAutoFit/>
          </a:bodyPr>
          <a:lstStyle/>
          <a:p>
            <a:pPr algn="ctr">
              <a:lnSpc>
                <a:spcPts val="7396"/>
              </a:lnSpc>
            </a:pPr>
            <a:r>
              <a:rPr lang="en-US" sz="5400" b="1" dirty="0">
                <a:solidFill>
                  <a:srgbClr val="DDF4FF"/>
                </a:solidFill>
                <a:latin typeface="Poppins Bold"/>
                <a:ea typeface="Poppins Bold"/>
                <a:cs typeface="Poppins Bold"/>
                <a:sym typeface="Poppins Bold"/>
              </a:rPr>
              <a:t>Mitigating Organizational Risk</a:t>
            </a:r>
          </a:p>
          <a:p>
            <a:pPr algn="ctr">
              <a:lnSpc>
                <a:spcPts val="7396"/>
              </a:lnSpc>
            </a:pPr>
            <a:endParaRPr lang="en-US" sz="6545" b="1" dirty="0">
              <a:solidFill>
                <a:srgbClr val="DDF4FF"/>
              </a:solidFill>
              <a:latin typeface="Poppins Bold"/>
              <a:ea typeface="Poppins Bold"/>
              <a:cs typeface="Poppins Bold"/>
              <a:sym typeface="Poppins Bold"/>
            </a:endParaRPr>
          </a:p>
          <a:p>
            <a:pPr>
              <a:lnSpc>
                <a:spcPts val="7396"/>
              </a:lnSpc>
            </a:pPr>
            <a:r>
              <a:rPr lang="en-US" sz="3600" b="1" dirty="0">
                <a:solidFill>
                  <a:srgbClr val="DDF4FF"/>
                </a:solidFill>
                <a:latin typeface="Poppins Bold"/>
                <a:ea typeface="Poppins Bold"/>
                <a:cs typeface="Poppins Bold"/>
                <a:sym typeface="Poppins Bold"/>
              </a:rPr>
              <a:t>Review Team: </a:t>
            </a:r>
          </a:p>
          <a:p>
            <a:pPr>
              <a:lnSpc>
                <a:spcPts val="7396"/>
              </a:lnSpc>
            </a:pPr>
            <a:r>
              <a:rPr lang="en-US" sz="3600" b="1" dirty="0">
                <a:solidFill>
                  <a:srgbClr val="DDF4FF"/>
                </a:solidFill>
                <a:latin typeface="Poppins Bold"/>
                <a:ea typeface="Poppins Bold"/>
                <a:cs typeface="Poppins Bold"/>
                <a:sym typeface="Poppins Bold"/>
              </a:rPr>
              <a:t>Karin, Liz, Carola, and Jeanette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494766" y="-371075"/>
            <a:ext cx="19277533" cy="3695243"/>
          </a:xfrm>
          <a:prstGeom prst="rect">
            <a:avLst/>
          </a:prstGeom>
          <a:solidFill>
            <a:srgbClr val="DDF4FF"/>
          </a:solidFill>
        </p:spPr>
        <p:txBody>
          <a:bodyPr/>
          <a:lstStyle/>
          <a:p>
            <a:endParaRPr lang="en-US"/>
          </a:p>
        </p:txBody>
      </p:sp>
      <p:sp>
        <p:nvSpPr>
          <p:cNvPr id="3" name="Freeform 3"/>
          <p:cNvSpPr/>
          <p:nvPr/>
        </p:nvSpPr>
        <p:spPr>
          <a:xfrm rot="5337171">
            <a:off x="14382365" y="-2660114"/>
            <a:ext cx="5320227" cy="5320227"/>
          </a:xfrm>
          <a:custGeom>
            <a:avLst/>
            <a:gdLst/>
            <a:ahLst/>
            <a:cxnLst/>
            <a:rect l="l" t="t" r="r" b="b"/>
            <a:pathLst>
              <a:path w="5320227" h="5320227">
                <a:moveTo>
                  <a:pt x="0" y="0"/>
                </a:moveTo>
                <a:lnTo>
                  <a:pt x="5320227" y="0"/>
                </a:lnTo>
                <a:lnTo>
                  <a:pt x="5320227" y="5320228"/>
                </a:lnTo>
                <a:lnTo>
                  <a:pt x="0" y="5320228"/>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2911112" y="3324168"/>
            <a:ext cx="5376888" cy="6962832"/>
            <a:chOff x="0" y="0"/>
            <a:chExt cx="7169184" cy="9283775"/>
          </a:xfrm>
        </p:grpSpPr>
        <p:pic>
          <p:nvPicPr>
            <p:cNvPr id="5" name="Picture 5"/>
            <p:cNvPicPr>
              <a:picLocks noChangeAspect="1"/>
            </p:cNvPicPr>
            <p:nvPr/>
          </p:nvPicPr>
          <p:blipFill>
            <a:blip r:embed="rId4"/>
            <a:srcRect l="34953" r="34953"/>
            <a:stretch>
              <a:fillRect/>
            </a:stretch>
          </p:blipFill>
          <p:spPr>
            <a:xfrm>
              <a:off x="0" y="0"/>
              <a:ext cx="7169184" cy="9283775"/>
            </a:xfrm>
            <a:prstGeom prst="rect">
              <a:avLst/>
            </a:prstGeom>
          </p:spPr>
        </p:pic>
      </p:grpSp>
      <p:sp>
        <p:nvSpPr>
          <p:cNvPr id="6" name="TextBox 6"/>
          <p:cNvSpPr txBox="1"/>
          <p:nvPr/>
        </p:nvSpPr>
        <p:spPr>
          <a:xfrm>
            <a:off x="765082" y="1019175"/>
            <a:ext cx="15567944" cy="2295525"/>
          </a:xfrm>
          <a:prstGeom prst="rect">
            <a:avLst/>
          </a:prstGeom>
        </p:spPr>
        <p:txBody>
          <a:bodyPr lIns="0" tIns="0" rIns="0" bIns="0" rtlCol="0" anchor="t">
            <a:spAutoFit/>
          </a:bodyPr>
          <a:lstStyle/>
          <a:p>
            <a:pPr algn="l">
              <a:lnSpc>
                <a:spcPts val="9000"/>
              </a:lnSpc>
            </a:pPr>
            <a:r>
              <a:rPr lang="en-US" sz="7500" b="1">
                <a:solidFill>
                  <a:srgbClr val="001F54"/>
                </a:solidFill>
                <a:latin typeface="Open Sans 1 Bold"/>
                <a:ea typeface="Open Sans 1 Bold"/>
                <a:cs typeface="Open Sans 1 Bold"/>
                <a:sym typeface="Open Sans 1 Bold"/>
              </a:rPr>
              <a:t>GETTING THE BEST INFORMATION</a:t>
            </a:r>
          </a:p>
        </p:txBody>
      </p:sp>
      <p:sp>
        <p:nvSpPr>
          <p:cNvPr id="7" name="TextBox 7"/>
          <p:cNvSpPr txBox="1"/>
          <p:nvPr/>
        </p:nvSpPr>
        <p:spPr>
          <a:xfrm>
            <a:off x="1219200" y="4043679"/>
            <a:ext cx="10850762" cy="1115818"/>
          </a:xfrm>
          <a:prstGeom prst="rect">
            <a:avLst/>
          </a:prstGeom>
        </p:spPr>
        <p:txBody>
          <a:bodyPr lIns="0" tIns="0" rIns="0" bIns="0" rtlCol="0" anchor="t">
            <a:spAutoFit/>
          </a:bodyPr>
          <a:lstStyle/>
          <a:p>
            <a:pPr marL="690872" lvl="1" indent="-345436" algn="l">
              <a:lnSpc>
                <a:spcPts val="4479"/>
              </a:lnSpc>
              <a:buFont typeface="Arial"/>
              <a:buChar char="•"/>
            </a:pPr>
            <a:r>
              <a:rPr lang="en-US" sz="3199" dirty="0">
                <a:solidFill>
                  <a:srgbClr val="FFFFFF"/>
                </a:solidFill>
                <a:latin typeface="Open Sans 1"/>
                <a:ea typeface="Open Sans 1"/>
                <a:cs typeface="Open Sans 1"/>
                <a:sym typeface="Open Sans 1"/>
              </a:rPr>
              <a:t>Conducted one-on-one consultations with subject area expert attorneys </a:t>
            </a:r>
          </a:p>
        </p:txBody>
      </p:sp>
      <p:sp>
        <p:nvSpPr>
          <p:cNvPr id="8" name="TextBox 8"/>
          <p:cNvSpPr txBox="1"/>
          <p:nvPr/>
        </p:nvSpPr>
        <p:spPr>
          <a:xfrm>
            <a:off x="1219200" y="7367559"/>
            <a:ext cx="10130856" cy="1115818"/>
          </a:xfrm>
          <a:prstGeom prst="rect">
            <a:avLst/>
          </a:prstGeom>
        </p:spPr>
        <p:txBody>
          <a:bodyPr lIns="0" tIns="0" rIns="0" bIns="0" rtlCol="0" anchor="t">
            <a:spAutoFit/>
          </a:bodyPr>
          <a:lstStyle/>
          <a:p>
            <a:pPr marL="690872" lvl="1" indent="-345436" algn="l">
              <a:lnSpc>
                <a:spcPts val="4479"/>
              </a:lnSpc>
              <a:buFont typeface="Arial"/>
              <a:buChar char="•"/>
            </a:pPr>
            <a:r>
              <a:rPr lang="en-US" sz="3199" dirty="0">
                <a:solidFill>
                  <a:srgbClr val="FFFFFF"/>
                </a:solidFill>
                <a:latin typeface="Open Sans 1"/>
                <a:ea typeface="Open Sans 1"/>
                <a:cs typeface="Open Sans 1"/>
                <a:sym typeface="Open Sans 1"/>
              </a:rPr>
              <a:t>Joined New York State Bar Association Immigration Working Group </a:t>
            </a:r>
          </a:p>
        </p:txBody>
      </p:sp>
      <p:sp>
        <p:nvSpPr>
          <p:cNvPr id="9" name="TextBox 9"/>
          <p:cNvSpPr txBox="1"/>
          <p:nvPr/>
        </p:nvSpPr>
        <p:spPr>
          <a:xfrm>
            <a:off x="1219200" y="5705763"/>
            <a:ext cx="10850762" cy="1115818"/>
          </a:xfrm>
          <a:prstGeom prst="rect">
            <a:avLst/>
          </a:prstGeom>
        </p:spPr>
        <p:txBody>
          <a:bodyPr lIns="0" tIns="0" rIns="0" bIns="0" rtlCol="0" anchor="t">
            <a:spAutoFit/>
          </a:bodyPr>
          <a:lstStyle/>
          <a:p>
            <a:pPr marL="690872" lvl="1" indent="-345436" algn="l">
              <a:lnSpc>
                <a:spcPts val="4479"/>
              </a:lnSpc>
              <a:buFont typeface="Arial"/>
              <a:buChar char="•"/>
            </a:pPr>
            <a:r>
              <a:rPr lang="en-US" sz="3199" dirty="0">
                <a:solidFill>
                  <a:srgbClr val="FFFFFF"/>
                </a:solidFill>
                <a:latin typeface="Open Sans 1"/>
                <a:ea typeface="Open Sans 1"/>
                <a:cs typeface="Open Sans 1"/>
                <a:sym typeface="Open Sans 1"/>
              </a:rPr>
              <a:t>Participated in training programs with expert faculty, including NY AG Charities Bureau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1940023"/>
          </a:xfrm>
          <a:prstGeom prst="rect">
            <a:avLst/>
          </a:prstGeom>
          <a:solidFill>
            <a:srgbClr val="FBB040"/>
          </a:solidFill>
        </p:spPr>
        <p:txBody>
          <a:bodyPr/>
          <a:lstStyle/>
          <a:p>
            <a:endParaRPr lang="en-US"/>
          </a:p>
        </p:txBody>
      </p:sp>
      <p:sp>
        <p:nvSpPr>
          <p:cNvPr id="3" name="TextBox 3"/>
          <p:cNvSpPr txBox="1"/>
          <p:nvPr/>
        </p:nvSpPr>
        <p:spPr>
          <a:xfrm>
            <a:off x="1676400" y="453852"/>
            <a:ext cx="13016280" cy="692497"/>
          </a:xfrm>
          <a:prstGeom prst="rect">
            <a:avLst/>
          </a:prstGeom>
        </p:spPr>
        <p:txBody>
          <a:bodyPr lIns="0" tIns="0" rIns="0" bIns="0" rtlCol="0" anchor="t">
            <a:spAutoFit/>
          </a:bodyPr>
          <a:lstStyle/>
          <a:p>
            <a:pPr algn="ctr">
              <a:lnSpc>
                <a:spcPts val="5400"/>
              </a:lnSpc>
            </a:pPr>
            <a:r>
              <a:rPr lang="en-US" sz="4500" b="1" dirty="0">
                <a:solidFill>
                  <a:srgbClr val="001F54"/>
                </a:solidFill>
                <a:latin typeface="Open Sans 1 Bold"/>
                <a:ea typeface="Open Sans 1 Bold"/>
                <a:cs typeface="Open Sans 1 Bold"/>
                <a:sym typeface="Open Sans 1 Bold"/>
              </a:rPr>
              <a:t>Specialized Counsel </a:t>
            </a:r>
          </a:p>
        </p:txBody>
      </p:sp>
      <p:sp>
        <p:nvSpPr>
          <p:cNvPr id="4" name="Freeform 4"/>
          <p:cNvSpPr/>
          <p:nvPr/>
        </p:nvSpPr>
        <p:spPr>
          <a:xfrm rot="5400000">
            <a:off x="14391890" y="-3513554"/>
            <a:ext cx="5320227" cy="5320227"/>
          </a:xfrm>
          <a:custGeom>
            <a:avLst/>
            <a:gdLst/>
            <a:ahLst/>
            <a:cxnLst/>
            <a:rect l="l" t="t" r="r" b="b"/>
            <a:pathLst>
              <a:path w="5320227" h="5320227">
                <a:moveTo>
                  <a:pt x="0" y="0"/>
                </a:moveTo>
                <a:lnTo>
                  <a:pt x="5320227" y="0"/>
                </a:lnTo>
                <a:lnTo>
                  <a:pt x="5320227" y="5320227"/>
                </a:lnTo>
                <a:lnTo>
                  <a:pt x="0" y="5320227"/>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Content Placeholder 6">
            <a:extLst>
              <a:ext uri="{FF2B5EF4-FFF2-40B4-BE49-F238E27FC236}">
                <a16:creationId xmlns:a16="http://schemas.microsoft.com/office/drawing/2014/main" id="{EFACE326-6209-07A4-525B-95BFE889F798}"/>
              </a:ext>
            </a:extLst>
          </p:cNvPr>
          <p:cNvSpPr>
            <a:spLocks noGrp="1"/>
          </p:cNvSpPr>
          <p:nvPr>
            <p:ph sz="half" idx="1"/>
          </p:nvPr>
        </p:nvSpPr>
        <p:spPr>
          <a:xfrm>
            <a:off x="1210597" y="3124199"/>
            <a:ext cx="6934200" cy="7620000"/>
          </a:xfrm>
        </p:spPr>
        <p:txBody>
          <a:bodyPr>
            <a:normAutofit lnSpcReduction="10000"/>
          </a:bodyPr>
          <a:lstStyle/>
          <a:p>
            <a:r>
              <a:rPr lang="en-US" dirty="0">
                <a:solidFill>
                  <a:schemeClr val="bg1"/>
                </a:solidFill>
                <a:latin typeface="Aptos Narrow" panose="020B0004020202020204" pitchFamily="34" charset="0"/>
              </a:rPr>
              <a:t>Davis Polk &amp; Wardwell, LLP</a:t>
            </a:r>
          </a:p>
          <a:p>
            <a:r>
              <a:rPr lang="en-US" dirty="0" err="1">
                <a:solidFill>
                  <a:schemeClr val="bg1"/>
                </a:solidFill>
                <a:latin typeface="Aptos Narrow" panose="020B0004020202020204" pitchFamily="34" charset="0"/>
              </a:rPr>
              <a:t>Gettinger</a:t>
            </a:r>
            <a:r>
              <a:rPr lang="en-US" dirty="0">
                <a:solidFill>
                  <a:schemeClr val="bg1"/>
                </a:solidFill>
                <a:latin typeface="Aptos Narrow" panose="020B0004020202020204" pitchFamily="34" charset="0"/>
              </a:rPr>
              <a:t>, Waldinger, Monteleone, </a:t>
            </a:r>
            <a:r>
              <a:rPr lang="en-US" dirty="0" err="1">
                <a:solidFill>
                  <a:schemeClr val="bg1"/>
                </a:solidFill>
                <a:latin typeface="Aptos Narrow" panose="020B0004020202020204" pitchFamily="34" charset="0"/>
              </a:rPr>
              <a:t>Gushue</a:t>
            </a:r>
            <a:r>
              <a:rPr lang="en-US" dirty="0">
                <a:solidFill>
                  <a:schemeClr val="bg1"/>
                </a:solidFill>
                <a:latin typeface="Aptos Narrow" panose="020B0004020202020204" pitchFamily="34" charset="0"/>
              </a:rPr>
              <a:t> &amp; Hollis, LLP</a:t>
            </a:r>
          </a:p>
          <a:p>
            <a:pPr lvl="1"/>
            <a:r>
              <a:rPr lang="en-US" sz="1800" dirty="0">
                <a:solidFill>
                  <a:schemeClr val="bg1"/>
                </a:solidFill>
                <a:latin typeface="Aptos Narrow" panose="020B0004020202020204" pitchFamily="34" charset="0"/>
              </a:rPr>
              <a:t>Dan Hollis, Esq. : </a:t>
            </a:r>
            <a:r>
              <a:rPr lang="en-US" sz="1800" b="0" i="0" dirty="0">
                <a:solidFill>
                  <a:schemeClr val="bg1"/>
                </a:solidFill>
                <a:effectLst/>
                <a:latin typeface="Aptos Narrow" panose="020B0004020202020204" pitchFamily="34" charset="0"/>
              </a:rPr>
              <a:t>Dan Hollis has been practicing law for almost 50 years. Over those decades, he has led some of the most consequential litigations in New York. He has conducted some of the State’s most newsworthy trials and appeals, from state trial courts all the way to the Supreme Court of the United States. </a:t>
            </a:r>
            <a:endParaRPr lang="en-US" sz="1800" dirty="0">
              <a:solidFill>
                <a:schemeClr val="bg1"/>
              </a:solidFill>
              <a:latin typeface="Aptos Narrow" panose="020B0004020202020204" pitchFamily="34" charset="0"/>
            </a:endParaRPr>
          </a:p>
          <a:p>
            <a:r>
              <a:rPr lang="en-US" dirty="0">
                <a:solidFill>
                  <a:schemeClr val="bg1"/>
                </a:solidFill>
                <a:latin typeface="Aptos Narrow" panose="020B0004020202020204" pitchFamily="34" charset="0"/>
              </a:rPr>
              <a:t>William C. Moran &amp; Associates</a:t>
            </a:r>
          </a:p>
          <a:p>
            <a:pPr lvl="1"/>
            <a:r>
              <a:rPr lang="en-US" sz="1900" dirty="0">
                <a:solidFill>
                  <a:schemeClr val="bg1"/>
                </a:solidFill>
                <a:latin typeface="Aptos Narrow" panose="020B0004020202020204" pitchFamily="34" charset="0"/>
              </a:rPr>
              <a:t>Michael de </a:t>
            </a:r>
            <a:r>
              <a:rPr lang="en-US" sz="1900" dirty="0" err="1">
                <a:solidFill>
                  <a:schemeClr val="bg1"/>
                </a:solidFill>
                <a:latin typeface="Aptos Narrow" panose="020B0004020202020204" pitchFamily="34" charset="0"/>
              </a:rPr>
              <a:t>Frietas</a:t>
            </a:r>
            <a:r>
              <a:rPr lang="en-US" sz="1900" dirty="0">
                <a:solidFill>
                  <a:schemeClr val="bg1"/>
                </a:solidFill>
                <a:latin typeface="Aptos Narrow" panose="020B0004020202020204" pitchFamily="34" charset="0"/>
              </a:rPr>
              <a:t>, Esq:  Mike de </a:t>
            </a:r>
            <a:r>
              <a:rPr lang="en-US" sz="1900" dirty="0" err="1">
                <a:solidFill>
                  <a:schemeClr val="bg1"/>
                </a:solidFill>
                <a:latin typeface="Aptos Narrow" panose="020B0004020202020204" pitchFamily="34" charset="0"/>
              </a:rPr>
              <a:t>Frietas</a:t>
            </a:r>
            <a:r>
              <a:rPr lang="en-US" sz="1900" dirty="0">
                <a:solidFill>
                  <a:schemeClr val="bg1"/>
                </a:solidFill>
                <a:latin typeface="Aptos Narrow" panose="020B0004020202020204" pitchFamily="34" charset="0"/>
              </a:rPr>
              <a:t> is a c</a:t>
            </a:r>
            <a:r>
              <a:rPr lang="en-US" sz="1900" b="0" i="0" dirty="0">
                <a:solidFill>
                  <a:schemeClr val="bg1"/>
                </a:solidFill>
                <a:effectLst/>
                <a:latin typeface="Aptos Narrow" panose="020B0004020202020204" pitchFamily="34" charset="0"/>
              </a:rPr>
              <a:t>orporate lawyer with extensive experience in advising business and nonprofit enterprises in structural, governance, transactional, and regulatory issues. Business enterprise experience includes work with enterprises from small businesses to complex large businesses. Nonprofit experience includes work with enterprises of all sizes in virtually all fields of nonprofit endeavor.</a:t>
            </a:r>
            <a:endParaRPr lang="en-US" sz="1900" dirty="0">
              <a:solidFill>
                <a:schemeClr val="bg1"/>
              </a:solidFill>
              <a:latin typeface="Aptos Narrow" panose="020B0004020202020204" pitchFamily="34" charset="0"/>
            </a:endParaRPr>
          </a:p>
          <a:p>
            <a:pPr lvl="1"/>
            <a:endParaRPr lang="en-US" dirty="0">
              <a:solidFill>
                <a:schemeClr val="bg1"/>
              </a:solidFill>
            </a:endParaRPr>
          </a:p>
        </p:txBody>
      </p:sp>
      <p:sp>
        <p:nvSpPr>
          <p:cNvPr id="8" name="Content Placeholder 7">
            <a:extLst>
              <a:ext uri="{FF2B5EF4-FFF2-40B4-BE49-F238E27FC236}">
                <a16:creationId xmlns:a16="http://schemas.microsoft.com/office/drawing/2014/main" id="{8161412E-7845-9BD1-038C-DBFD924ED72C}"/>
              </a:ext>
            </a:extLst>
          </p:cNvPr>
          <p:cNvSpPr>
            <a:spLocks noGrp="1"/>
          </p:cNvSpPr>
          <p:nvPr>
            <p:ph sz="half" idx="2"/>
          </p:nvPr>
        </p:nvSpPr>
        <p:spPr>
          <a:xfrm>
            <a:off x="8763000" y="2393875"/>
            <a:ext cx="8208708" cy="7893125"/>
          </a:xfrm>
        </p:spPr>
        <p:txBody>
          <a:bodyPr>
            <a:normAutofit lnSpcReduction="10000"/>
          </a:bodyPr>
          <a:lstStyle/>
          <a:p>
            <a:r>
              <a:rPr lang="en-US" sz="2200" b="0" i="0" dirty="0">
                <a:solidFill>
                  <a:schemeClr val="bg1"/>
                </a:solidFill>
                <a:effectLst/>
                <a:latin typeface="Aptos Narrow" panose="020B0004020202020204" pitchFamily="34" charset="0"/>
              </a:rPr>
              <a:t>Faegre Drinker Biddle &amp; </a:t>
            </a:r>
            <a:r>
              <a:rPr lang="en-US" sz="2200" b="0" i="0" dirty="0" err="1">
                <a:solidFill>
                  <a:schemeClr val="bg1"/>
                </a:solidFill>
                <a:effectLst/>
                <a:latin typeface="Aptos Narrow" panose="020B0004020202020204" pitchFamily="34" charset="0"/>
              </a:rPr>
              <a:t>Reath</a:t>
            </a:r>
            <a:r>
              <a:rPr lang="en-US" sz="2200" dirty="0">
                <a:solidFill>
                  <a:schemeClr val="bg1"/>
                </a:solidFill>
                <a:latin typeface="Aptos Narrow" panose="020B0004020202020204" pitchFamily="34" charset="0"/>
              </a:rPr>
              <a:t>, </a:t>
            </a:r>
            <a:r>
              <a:rPr lang="en-US" sz="2200" b="0" i="0" dirty="0">
                <a:solidFill>
                  <a:schemeClr val="bg1"/>
                </a:solidFill>
                <a:effectLst/>
                <a:latin typeface="Aptos Narrow" panose="020B0004020202020204" pitchFamily="34" charset="0"/>
              </a:rPr>
              <a:t>LLP: 1,200 experienced attorneys and consulting professionals licensed in nearly every state in the U.S., and with strategic offices in London and Shanghai, we have the strength and reach to solve our clients’ most complex transactional, litigation and regulatory challenges, wherever they may arise</a:t>
            </a:r>
            <a:r>
              <a:rPr lang="en-US" sz="1900" b="0" i="0" dirty="0">
                <a:solidFill>
                  <a:schemeClr val="bg1"/>
                </a:solidFill>
                <a:effectLst/>
                <a:latin typeface="Helvetica" panose="020B0604020202020204" pitchFamily="34" charset="0"/>
              </a:rPr>
              <a:t>.</a:t>
            </a:r>
          </a:p>
          <a:p>
            <a:pPr marL="0" indent="0" algn="l">
              <a:buNone/>
            </a:pPr>
            <a:endParaRPr lang="en-US" sz="1900" b="0" i="0" dirty="0">
              <a:solidFill>
                <a:schemeClr val="bg1"/>
              </a:solidFill>
              <a:effectLst/>
              <a:latin typeface="Arial" panose="020B0604020202020204" pitchFamily="34" charset="0"/>
            </a:endParaRPr>
          </a:p>
          <a:p>
            <a:r>
              <a:rPr lang="en-US" sz="1600" b="1" i="0" dirty="0">
                <a:solidFill>
                  <a:schemeClr val="bg1"/>
                </a:solidFill>
                <a:effectLst/>
                <a:latin typeface="Aptos Narrow" panose="020B0004020202020204" pitchFamily="34" charset="0"/>
              </a:rPr>
              <a:t>Craig </a:t>
            </a:r>
            <a:r>
              <a:rPr lang="en-US" sz="1600" b="1" i="0" dirty="0" err="1">
                <a:solidFill>
                  <a:schemeClr val="bg1"/>
                </a:solidFill>
                <a:effectLst/>
                <a:latin typeface="Aptos Narrow" panose="020B0004020202020204" pitchFamily="34" charset="0"/>
              </a:rPr>
              <a:t>Heeren</a:t>
            </a:r>
            <a:r>
              <a:rPr lang="en-US" sz="1600" b="1" i="0" dirty="0">
                <a:solidFill>
                  <a:schemeClr val="bg1"/>
                </a:solidFill>
                <a:effectLst/>
                <a:latin typeface="Aptos Narrow" panose="020B0004020202020204" pitchFamily="34" charset="0"/>
              </a:rPr>
              <a:t>, Partner  </a:t>
            </a:r>
            <a:r>
              <a:rPr lang="en-US" sz="1600" b="0" i="0" dirty="0">
                <a:solidFill>
                  <a:schemeClr val="bg1"/>
                </a:solidFill>
                <a:effectLst/>
                <a:latin typeface="Aptos Narrow" panose="020B0004020202020204" pitchFamily="34" charset="0"/>
              </a:rPr>
              <a:t>Craig is a former federal prosecutor and seasoned trial lawyer who counsels clients in government and internal investigations as well as in cybersecurity response, national security inquiries and sanctions compliance. At the U.S. Attorney’s Office for the Eastern District of New York, Craig served in a number of leadership positions, including as deputy chief of the National Security and Cybercrime Section. Craig advises clients on criminal, regulatory and complex civil matters related to cross-border regulations, trade secrets and intellectual property theft, cryptocurrency and artificial intelligence, anti-money laundering (AML) obligations, and securities regulations. He also works with clients to design, enhance and implement risk-based compliance programs and other policies.</a:t>
            </a:r>
          </a:p>
          <a:p>
            <a:pPr marL="0" indent="0">
              <a:buNone/>
            </a:pPr>
            <a:r>
              <a:rPr lang="en-US" sz="1600" b="0" i="0" dirty="0">
                <a:solidFill>
                  <a:schemeClr val="bg1"/>
                </a:solidFill>
                <a:effectLst/>
                <a:latin typeface="Aptos Narrow" panose="020B0004020202020204" pitchFamily="34" charset="0"/>
              </a:rPr>
              <a:t> </a:t>
            </a:r>
          </a:p>
          <a:p>
            <a:pPr algn="l"/>
            <a:r>
              <a:rPr lang="en-US" sz="1600" b="1" i="0" dirty="0">
                <a:solidFill>
                  <a:schemeClr val="bg1"/>
                </a:solidFill>
                <a:effectLst/>
                <a:latin typeface="Aptos Narrow" panose="020B0004020202020204" pitchFamily="34" charset="0"/>
              </a:rPr>
              <a:t>Peter Baldwin, Partner</a:t>
            </a:r>
            <a:r>
              <a:rPr lang="en-US" sz="1600" b="1" dirty="0">
                <a:solidFill>
                  <a:schemeClr val="bg1"/>
                </a:solidFill>
                <a:latin typeface="Aptos Narrow" panose="020B0004020202020204" pitchFamily="34" charset="0"/>
              </a:rPr>
              <a:t> </a:t>
            </a:r>
            <a:r>
              <a:rPr lang="en-US" sz="1600" b="0" i="0" dirty="0">
                <a:solidFill>
                  <a:schemeClr val="bg1"/>
                </a:solidFill>
                <a:effectLst/>
                <a:latin typeface="Aptos Narrow" panose="020B0004020202020204" pitchFamily="34" charset="0"/>
              </a:rPr>
              <a:t>Peter draws on his experience as a former federal prosecutor in New York and California to counsel clients facing government and internal investigations, cybersecurity issues, and complex civil, regulatory and criminal litigation. Pete advises businesses, executives and boards on investigating and responding to civil and criminal government inquiries by, among others, the U.S. Department of Justice, the U.S. Securities &amp; Exchange Commission and various other federal and state enforcement agencies. He provides guidance in situations involving grand jury subpoenas, formal and informal regulatory inquiries, search warrants, and requests for interviews and witness testimony.</a:t>
            </a:r>
          </a:p>
          <a:p>
            <a:pPr algn="l"/>
            <a:endParaRPr lang="en-US" sz="1600" b="0" i="0" dirty="0">
              <a:solidFill>
                <a:schemeClr val="bg1"/>
              </a:solidFill>
              <a:effectLst/>
              <a:latin typeface="Aptos Narrow" panose="020B0004020202020204" pitchFamily="34" charset="0"/>
            </a:endParaRPr>
          </a:p>
          <a:p>
            <a:pPr algn="l"/>
            <a:r>
              <a:rPr lang="en-US" sz="1600" b="1" i="0" dirty="0">
                <a:solidFill>
                  <a:schemeClr val="bg1"/>
                </a:solidFill>
                <a:effectLst/>
                <a:latin typeface="Aptos Narrow" panose="020B0004020202020204" pitchFamily="34" charset="0"/>
              </a:rPr>
              <a:t>Clay Pierce, Partner </a:t>
            </a:r>
            <a:r>
              <a:rPr lang="en-US" sz="1600" b="0" i="0" dirty="0">
                <a:solidFill>
                  <a:schemeClr val="bg1"/>
                </a:solidFill>
                <a:effectLst/>
                <a:latin typeface="Aptos Narrow" panose="020B0004020202020204" pitchFamily="34" charset="0"/>
              </a:rPr>
              <a:t>Clay is a first-chair trial lawyer who handles high-stakes litigation and arbitration matters in jurisdictions throughout the United States. Clay regularly prosecutes and defends complex finance and securities related suits, and frequently represents companies in class action (state and national) and energy-related litigation.</a:t>
            </a:r>
          </a:p>
          <a:p>
            <a:endParaRPr lang="en-US" dirty="0"/>
          </a:p>
        </p:txBody>
      </p:sp>
    </p:spTree>
    <p:extLst>
      <p:ext uri="{BB962C8B-B14F-4D97-AF65-F5344CB8AC3E}">
        <p14:creationId xmlns:p14="http://schemas.microsoft.com/office/powerpoint/2010/main" val="4131366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Freeform 2"/>
          <p:cNvSpPr/>
          <p:nvPr/>
        </p:nvSpPr>
        <p:spPr>
          <a:xfrm rot="-6296889">
            <a:off x="-1064135" y="3044840"/>
            <a:ext cx="8730195" cy="8730195"/>
          </a:xfrm>
          <a:custGeom>
            <a:avLst/>
            <a:gdLst/>
            <a:ahLst/>
            <a:cxnLst/>
            <a:rect l="l" t="t" r="r" b="b"/>
            <a:pathLst>
              <a:path w="8730195" h="8730195">
                <a:moveTo>
                  <a:pt x="0" y="0"/>
                </a:moveTo>
                <a:lnTo>
                  <a:pt x="8730195" y="0"/>
                </a:lnTo>
                <a:lnTo>
                  <a:pt x="8730195" y="8730195"/>
                </a:lnTo>
                <a:lnTo>
                  <a:pt x="0" y="8730195"/>
                </a:lnTo>
                <a:lnTo>
                  <a:pt x="0" y="0"/>
                </a:lnTo>
                <a:close/>
              </a:path>
            </a:pathLst>
          </a:custGeom>
          <a:blipFill>
            <a:blip r:embed="rId3">
              <a:alphaModFix amt="9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4924627">
            <a:off x="10840341" y="-1333855"/>
            <a:ext cx="8730195" cy="8730195"/>
          </a:xfrm>
          <a:custGeom>
            <a:avLst/>
            <a:gdLst/>
            <a:ahLst/>
            <a:cxnLst/>
            <a:rect l="l" t="t" r="r" b="b"/>
            <a:pathLst>
              <a:path w="8730195" h="8730195">
                <a:moveTo>
                  <a:pt x="0" y="0"/>
                </a:moveTo>
                <a:lnTo>
                  <a:pt x="8730195" y="0"/>
                </a:lnTo>
                <a:lnTo>
                  <a:pt x="8730195" y="8730195"/>
                </a:lnTo>
                <a:lnTo>
                  <a:pt x="0" y="8730195"/>
                </a:lnTo>
                <a:lnTo>
                  <a:pt x="0" y="0"/>
                </a:lnTo>
                <a:close/>
              </a:path>
            </a:pathLst>
          </a:custGeom>
          <a:blipFill>
            <a:blip r:embed="rId3">
              <a:alphaModFix amt="9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202660"/>
            <a:ext cx="15128416" cy="2359620"/>
          </a:xfrm>
          <a:prstGeom prst="rect">
            <a:avLst/>
          </a:prstGeom>
        </p:spPr>
        <p:txBody>
          <a:bodyPr lIns="0" tIns="0" rIns="0" bIns="0" rtlCol="0" anchor="t">
            <a:spAutoFit/>
          </a:bodyPr>
          <a:lstStyle/>
          <a:p>
            <a:pPr algn="ctr">
              <a:lnSpc>
                <a:spcPts val="9241"/>
              </a:lnSpc>
            </a:pPr>
            <a:r>
              <a:rPr lang="en-US" sz="7701" b="1" dirty="0">
                <a:solidFill>
                  <a:srgbClr val="DDF4FF"/>
                </a:solidFill>
                <a:latin typeface="Open Sans 1 Bold"/>
                <a:ea typeface="Open Sans 1 Bold"/>
                <a:cs typeface="Open Sans 1 Bold"/>
                <a:sym typeface="Open Sans 1 Bold"/>
              </a:rPr>
              <a:t> Compliance is our Best Protection</a:t>
            </a:r>
          </a:p>
        </p:txBody>
      </p:sp>
      <p:grpSp>
        <p:nvGrpSpPr>
          <p:cNvPr id="5" name="Group 5"/>
          <p:cNvGrpSpPr/>
          <p:nvPr/>
        </p:nvGrpSpPr>
        <p:grpSpPr>
          <a:xfrm>
            <a:off x="11510407" y="2545810"/>
            <a:ext cx="6777593" cy="7741190"/>
            <a:chOff x="0" y="0"/>
            <a:chExt cx="9036791" cy="10321586"/>
          </a:xfrm>
        </p:grpSpPr>
        <p:pic>
          <p:nvPicPr>
            <p:cNvPr id="6" name="Picture 6"/>
            <p:cNvPicPr>
              <a:picLocks noChangeAspect="1"/>
            </p:cNvPicPr>
            <p:nvPr/>
          </p:nvPicPr>
          <p:blipFill>
            <a:blip r:embed="rId5"/>
            <a:srcRect l="32940" r="32940"/>
            <a:stretch>
              <a:fillRect/>
            </a:stretch>
          </p:blipFill>
          <p:spPr>
            <a:xfrm>
              <a:off x="0" y="0"/>
              <a:ext cx="9036791" cy="10321586"/>
            </a:xfrm>
            <a:prstGeom prst="rect">
              <a:avLst/>
            </a:prstGeom>
          </p:spPr>
        </p:pic>
      </p:grpSp>
      <p:grpSp>
        <p:nvGrpSpPr>
          <p:cNvPr id="7" name="Group 7"/>
          <p:cNvGrpSpPr/>
          <p:nvPr/>
        </p:nvGrpSpPr>
        <p:grpSpPr>
          <a:xfrm>
            <a:off x="415031" y="3067180"/>
            <a:ext cx="10195674" cy="1461426"/>
            <a:chOff x="0" y="-131597"/>
            <a:chExt cx="13594232" cy="1948568"/>
          </a:xfrm>
        </p:grpSpPr>
        <p:sp>
          <p:nvSpPr>
            <p:cNvPr id="8" name="AutoShape 8"/>
            <p:cNvSpPr/>
            <p:nvPr/>
          </p:nvSpPr>
          <p:spPr>
            <a:xfrm>
              <a:off x="0" y="0"/>
              <a:ext cx="13594232" cy="1713264"/>
            </a:xfrm>
            <a:prstGeom prst="rect">
              <a:avLst/>
            </a:prstGeom>
            <a:solidFill>
              <a:srgbClr val="FBB040"/>
            </a:solidFill>
          </p:spPr>
          <p:txBody>
            <a:bodyPr/>
            <a:lstStyle/>
            <a:p>
              <a:endParaRPr lang="en-US"/>
            </a:p>
          </p:txBody>
        </p:sp>
        <p:sp>
          <p:nvSpPr>
            <p:cNvPr id="9" name="TextBox 9"/>
            <p:cNvSpPr txBox="1"/>
            <p:nvPr/>
          </p:nvSpPr>
          <p:spPr>
            <a:xfrm>
              <a:off x="713701" y="-131597"/>
              <a:ext cx="11666936" cy="1948568"/>
            </a:xfrm>
            <a:prstGeom prst="rect">
              <a:avLst/>
            </a:prstGeom>
          </p:spPr>
          <p:txBody>
            <a:bodyPr lIns="0" tIns="0" rIns="0" bIns="0" rtlCol="0" anchor="t">
              <a:spAutoFit/>
            </a:bodyPr>
            <a:lstStyle/>
            <a:p>
              <a:pPr algn="l">
                <a:lnSpc>
                  <a:spcPts val="3899"/>
                </a:lnSpc>
              </a:pPr>
              <a:r>
                <a:rPr lang="en-US" sz="2599" b="1" dirty="0">
                  <a:solidFill>
                    <a:srgbClr val="001F54"/>
                  </a:solidFill>
                  <a:latin typeface="Open Sans 1 Bold"/>
                  <a:ea typeface="Open Sans 1 Bold"/>
                  <a:cs typeface="Open Sans 1 Bold"/>
                  <a:sym typeface="Open Sans 1 Bold"/>
                </a:rPr>
                <a:t>Ensure compliance with relevant federal, state and local laws governing our work through an iterative process including:</a:t>
              </a:r>
            </a:p>
          </p:txBody>
        </p:sp>
      </p:grpSp>
      <p:sp>
        <p:nvSpPr>
          <p:cNvPr id="10" name="TextBox 10"/>
          <p:cNvSpPr txBox="1"/>
          <p:nvPr/>
        </p:nvSpPr>
        <p:spPr>
          <a:xfrm>
            <a:off x="2743200" y="4684332"/>
            <a:ext cx="7867505" cy="445507"/>
          </a:xfrm>
          <a:prstGeom prst="rect">
            <a:avLst/>
          </a:prstGeom>
        </p:spPr>
        <p:txBody>
          <a:bodyPr wrap="square" lIns="0" tIns="0" rIns="0" bIns="0" rtlCol="0" anchor="t">
            <a:spAutoFit/>
          </a:bodyPr>
          <a:lstStyle/>
          <a:p>
            <a:pPr marL="647695" lvl="1" indent="-323848" algn="l">
              <a:lnSpc>
                <a:spcPts val="3569"/>
              </a:lnSpc>
              <a:buFont typeface="Arial"/>
              <a:buChar char="•"/>
            </a:pPr>
            <a:r>
              <a:rPr lang="en-US" sz="2999" dirty="0">
                <a:solidFill>
                  <a:srgbClr val="FFFFFF"/>
                </a:solidFill>
                <a:latin typeface="Open Sans 2"/>
                <a:ea typeface="Open Sans 2"/>
                <a:cs typeface="Open Sans 2"/>
                <a:sym typeface="Open Sans 2"/>
              </a:rPr>
              <a:t>Responsibilities of Board of Directors</a:t>
            </a:r>
          </a:p>
        </p:txBody>
      </p:sp>
      <p:sp>
        <p:nvSpPr>
          <p:cNvPr id="11" name="TextBox 11"/>
          <p:cNvSpPr txBox="1"/>
          <p:nvPr/>
        </p:nvSpPr>
        <p:spPr>
          <a:xfrm>
            <a:off x="2667000" y="5812091"/>
            <a:ext cx="8843407" cy="1830501"/>
          </a:xfrm>
          <a:prstGeom prst="rect">
            <a:avLst/>
          </a:prstGeom>
        </p:spPr>
        <p:txBody>
          <a:bodyPr wrap="square" lIns="0" tIns="0" rIns="0" bIns="0" rtlCol="0" anchor="t">
            <a:spAutoFit/>
          </a:bodyPr>
          <a:lstStyle/>
          <a:p>
            <a:pPr marL="647695" lvl="1" indent="-323848" algn="l">
              <a:lnSpc>
                <a:spcPts val="3569"/>
              </a:lnSpc>
              <a:buFont typeface="Arial"/>
              <a:buChar char="•"/>
            </a:pPr>
            <a:r>
              <a:rPr lang="en-US" sz="2999" dirty="0">
                <a:solidFill>
                  <a:srgbClr val="FFFFFF"/>
                </a:solidFill>
                <a:latin typeface="Open Sans 2"/>
                <a:ea typeface="Open Sans 2"/>
                <a:cs typeface="Open Sans 2"/>
                <a:sym typeface="Open Sans 2"/>
              </a:rPr>
              <a:t>Duties of Charities and their Fiduciaries:</a:t>
            </a:r>
          </a:p>
          <a:p>
            <a:pPr marL="1295390" lvl="2" indent="-431797" algn="l">
              <a:lnSpc>
                <a:spcPts val="3569"/>
              </a:lnSpc>
              <a:buFont typeface="Arial"/>
              <a:buChar char="⚬"/>
            </a:pPr>
            <a:r>
              <a:rPr lang="en-US" sz="2999" dirty="0">
                <a:solidFill>
                  <a:srgbClr val="FFFFFF"/>
                </a:solidFill>
                <a:latin typeface="Open Sans 2"/>
                <a:ea typeface="Open Sans 2"/>
                <a:cs typeface="Open Sans 2"/>
                <a:sym typeface="Open Sans 2"/>
              </a:rPr>
              <a:t>Duty of Care</a:t>
            </a:r>
          </a:p>
          <a:p>
            <a:pPr marL="1295390" lvl="2" indent="-431797" algn="l">
              <a:lnSpc>
                <a:spcPts val="3569"/>
              </a:lnSpc>
              <a:buFont typeface="Arial"/>
              <a:buChar char="⚬"/>
            </a:pPr>
            <a:r>
              <a:rPr lang="en-US" sz="2999" dirty="0">
                <a:solidFill>
                  <a:srgbClr val="FFFFFF"/>
                </a:solidFill>
                <a:latin typeface="Open Sans 2"/>
                <a:ea typeface="Open Sans 2"/>
                <a:cs typeface="Open Sans 2"/>
                <a:sym typeface="Open Sans 2"/>
              </a:rPr>
              <a:t>Duty of Obedience </a:t>
            </a:r>
          </a:p>
          <a:p>
            <a:pPr marL="1295390" lvl="2" indent="-431797" algn="l">
              <a:lnSpc>
                <a:spcPts val="3569"/>
              </a:lnSpc>
              <a:buFont typeface="Arial"/>
              <a:buChar char="⚬"/>
            </a:pPr>
            <a:r>
              <a:rPr lang="en-US" sz="2999" dirty="0">
                <a:solidFill>
                  <a:srgbClr val="FFFFFF"/>
                </a:solidFill>
                <a:latin typeface="Open Sans 2"/>
                <a:ea typeface="Open Sans 2"/>
                <a:cs typeface="Open Sans 2"/>
                <a:sym typeface="Open Sans 2"/>
              </a:rPr>
              <a:t>Duty of Loyalty </a:t>
            </a:r>
          </a:p>
        </p:txBody>
      </p:sp>
      <p:sp>
        <p:nvSpPr>
          <p:cNvPr id="12" name="TextBox 12"/>
          <p:cNvSpPr txBox="1"/>
          <p:nvPr/>
        </p:nvSpPr>
        <p:spPr>
          <a:xfrm>
            <a:off x="2667000" y="8037739"/>
            <a:ext cx="8666017" cy="907171"/>
          </a:xfrm>
          <a:prstGeom prst="rect">
            <a:avLst/>
          </a:prstGeom>
        </p:spPr>
        <p:txBody>
          <a:bodyPr wrap="square" lIns="0" tIns="0" rIns="0" bIns="0" rtlCol="0" anchor="t">
            <a:spAutoFit/>
          </a:bodyPr>
          <a:lstStyle/>
          <a:p>
            <a:pPr marL="323847" lvl="1" algn="l">
              <a:lnSpc>
                <a:spcPts val="3569"/>
              </a:lnSpc>
            </a:pPr>
            <a:endParaRPr lang="en-US" sz="2999" dirty="0">
              <a:solidFill>
                <a:srgbClr val="FFFFFF"/>
              </a:solidFill>
              <a:latin typeface="Open Sans 2"/>
              <a:ea typeface="Open Sans 2"/>
              <a:cs typeface="Open Sans 2"/>
              <a:sym typeface="Open Sans 2"/>
            </a:endParaRPr>
          </a:p>
          <a:p>
            <a:pPr marL="647695" lvl="1" indent="-323848" algn="l">
              <a:lnSpc>
                <a:spcPts val="3569"/>
              </a:lnSpc>
              <a:buFont typeface="Arial"/>
              <a:buChar char="•"/>
            </a:pPr>
            <a:r>
              <a:rPr lang="en-US" sz="2999" dirty="0">
                <a:solidFill>
                  <a:srgbClr val="FFFFFF"/>
                </a:solidFill>
                <a:latin typeface="Open Sans 2"/>
                <a:ea typeface="Open Sans 2"/>
                <a:cs typeface="Open Sans 2"/>
                <a:sym typeface="Open Sans 2"/>
              </a:rPr>
              <a:t>Annual Financial Audit &amp; Tax Filing - IRS 990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01715" y="-289087"/>
            <a:ext cx="5391960" cy="10783920"/>
            <a:chOff x="0" y="0"/>
            <a:chExt cx="3175000" cy="6350000"/>
          </a:xfrm>
        </p:grpSpPr>
        <p:sp>
          <p:nvSpPr>
            <p:cNvPr id="3" name="Freeform 3"/>
            <p:cNvSpPr/>
            <p:nvPr/>
          </p:nvSpPr>
          <p:spPr>
            <a:xfrm>
              <a:off x="0" y="0"/>
              <a:ext cx="3175000" cy="6350000"/>
            </a:xfrm>
            <a:custGeom>
              <a:avLst/>
              <a:gdLst/>
              <a:ahLst/>
              <a:cxnLst/>
              <a:rect l="l" t="t" r="r" b="b"/>
              <a:pathLst>
                <a:path w="3175000" h="6350000">
                  <a:moveTo>
                    <a:pt x="0" y="3175000"/>
                  </a:moveTo>
                  <a:cubicBezTo>
                    <a:pt x="0" y="4928870"/>
                    <a:pt x="1421130" y="6350000"/>
                    <a:pt x="3175000" y="6350000"/>
                  </a:cubicBezTo>
                  <a:lnTo>
                    <a:pt x="3175000" y="0"/>
                  </a:lnTo>
                  <a:cubicBezTo>
                    <a:pt x="1421130" y="0"/>
                    <a:pt x="0" y="1421130"/>
                    <a:pt x="0" y="317500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rot="-2350282">
            <a:off x="-862747" y="-2464297"/>
            <a:ext cx="13863584" cy="20250511"/>
            <a:chOff x="0" y="0"/>
            <a:chExt cx="3651314" cy="5333468"/>
          </a:xfrm>
        </p:grpSpPr>
        <p:sp>
          <p:nvSpPr>
            <p:cNvPr id="5" name="Freeform 5"/>
            <p:cNvSpPr/>
            <p:nvPr/>
          </p:nvSpPr>
          <p:spPr>
            <a:xfrm>
              <a:off x="0" y="0"/>
              <a:ext cx="3651314" cy="5333468"/>
            </a:xfrm>
            <a:custGeom>
              <a:avLst/>
              <a:gdLst/>
              <a:ahLst/>
              <a:cxnLst/>
              <a:rect l="l" t="t" r="r" b="b"/>
              <a:pathLst>
                <a:path w="3651314" h="5333468">
                  <a:moveTo>
                    <a:pt x="0" y="0"/>
                  </a:moveTo>
                  <a:lnTo>
                    <a:pt x="3651314" y="0"/>
                  </a:lnTo>
                  <a:lnTo>
                    <a:pt x="3651314" y="5333468"/>
                  </a:lnTo>
                  <a:lnTo>
                    <a:pt x="0" y="5333468"/>
                  </a:lnTo>
                  <a:close/>
                </a:path>
              </a:pathLst>
            </a:custGeom>
            <a:solidFill>
              <a:srgbClr val="004F9D"/>
            </a:solidFill>
          </p:spPr>
          <p:txBody>
            <a:bodyPr/>
            <a:lstStyle/>
            <a:p>
              <a:endParaRPr lang="en-US"/>
            </a:p>
          </p:txBody>
        </p:sp>
        <p:sp>
          <p:nvSpPr>
            <p:cNvPr id="6" name="TextBox 6"/>
            <p:cNvSpPr txBox="1"/>
            <p:nvPr/>
          </p:nvSpPr>
          <p:spPr>
            <a:xfrm>
              <a:off x="0" y="-38100"/>
              <a:ext cx="3651314" cy="537156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796050" y="6819874"/>
            <a:ext cx="6396907" cy="3936895"/>
            <a:chOff x="0" y="0"/>
            <a:chExt cx="812800" cy="500227"/>
          </a:xfrm>
        </p:grpSpPr>
        <p:sp>
          <p:nvSpPr>
            <p:cNvPr id="8" name="Freeform 8"/>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9" name="TextBox 9"/>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3069089">
            <a:off x="10368953" y="7670475"/>
            <a:ext cx="8607453" cy="646073"/>
            <a:chOff x="0" y="0"/>
            <a:chExt cx="2266984" cy="170159"/>
          </a:xfrm>
        </p:grpSpPr>
        <p:sp>
          <p:nvSpPr>
            <p:cNvPr id="11" name="Freeform 11"/>
            <p:cNvSpPr/>
            <p:nvPr/>
          </p:nvSpPr>
          <p:spPr>
            <a:xfrm>
              <a:off x="0" y="0"/>
              <a:ext cx="2266984" cy="170159"/>
            </a:xfrm>
            <a:custGeom>
              <a:avLst/>
              <a:gdLst/>
              <a:ahLst/>
              <a:cxnLst/>
              <a:rect l="l" t="t" r="r" b="b"/>
              <a:pathLst>
                <a:path w="2266984" h="170159">
                  <a:moveTo>
                    <a:pt x="0" y="0"/>
                  </a:moveTo>
                  <a:lnTo>
                    <a:pt x="2266984" y="0"/>
                  </a:lnTo>
                  <a:lnTo>
                    <a:pt x="2266984" y="170159"/>
                  </a:lnTo>
                  <a:lnTo>
                    <a:pt x="0" y="170159"/>
                  </a:lnTo>
                  <a:close/>
                </a:path>
              </a:pathLst>
            </a:custGeom>
            <a:solidFill>
              <a:srgbClr val="001F54">
                <a:alpha val="85882"/>
              </a:srgbClr>
            </a:solidFill>
          </p:spPr>
          <p:txBody>
            <a:bodyPr/>
            <a:lstStyle/>
            <a:p>
              <a:endParaRPr lang="en-US"/>
            </a:p>
          </p:txBody>
        </p:sp>
        <p:sp>
          <p:nvSpPr>
            <p:cNvPr id="12" name="TextBox 12"/>
            <p:cNvSpPr txBox="1"/>
            <p:nvPr/>
          </p:nvSpPr>
          <p:spPr>
            <a:xfrm>
              <a:off x="0" y="-38100"/>
              <a:ext cx="2266984" cy="20825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rot="-10800000">
            <a:off x="8757950" y="0"/>
            <a:ext cx="5056291" cy="3111830"/>
            <a:chOff x="0" y="0"/>
            <a:chExt cx="812800" cy="500227"/>
          </a:xfrm>
        </p:grpSpPr>
        <p:sp>
          <p:nvSpPr>
            <p:cNvPr id="14" name="Freeform 14"/>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15" name="TextBox 15"/>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3048951">
            <a:off x="157417" y="3564933"/>
            <a:ext cx="21630912" cy="765830"/>
            <a:chOff x="0" y="0"/>
            <a:chExt cx="5697030" cy="201700"/>
          </a:xfrm>
        </p:grpSpPr>
        <p:sp>
          <p:nvSpPr>
            <p:cNvPr id="17" name="Freeform 17"/>
            <p:cNvSpPr/>
            <p:nvPr/>
          </p:nvSpPr>
          <p:spPr>
            <a:xfrm>
              <a:off x="0" y="0"/>
              <a:ext cx="5697031" cy="201700"/>
            </a:xfrm>
            <a:custGeom>
              <a:avLst/>
              <a:gdLst/>
              <a:ahLst/>
              <a:cxnLst/>
              <a:rect l="l" t="t" r="r" b="b"/>
              <a:pathLst>
                <a:path w="5697031" h="201700">
                  <a:moveTo>
                    <a:pt x="0" y="0"/>
                  </a:moveTo>
                  <a:lnTo>
                    <a:pt x="5697031" y="0"/>
                  </a:lnTo>
                  <a:lnTo>
                    <a:pt x="5697031" y="201700"/>
                  </a:lnTo>
                  <a:lnTo>
                    <a:pt x="0" y="201700"/>
                  </a:lnTo>
                  <a:close/>
                </a:path>
              </a:pathLst>
            </a:custGeom>
            <a:solidFill>
              <a:srgbClr val="001F54"/>
            </a:solidFill>
          </p:spPr>
          <p:txBody>
            <a:bodyPr/>
            <a:lstStyle/>
            <a:p>
              <a:endParaRPr lang="en-US"/>
            </a:p>
          </p:txBody>
        </p:sp>
        <p:sp>
          <p:nvSpPr>
            <p:cNvPr id="18" name="TextBox 18"/>
            <p:cNvSpPr txBox="1"/>
            <p:nvPr/>
          </p:nvSpPr>
          <p:spPr>
            <a:xfrm>
              <a:off x="0" y="-38100"/>
              <a:ext cx="5697030" cy="2398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3035437">
            <a:off x="9825559" y="2749177"/>
            <a:ext cx="10734798" cy="509903"/>
          </a:xfrm>
          <a:custGeom>
            <a:avLst/>
            <a:gdLst/>
            <a:ahLst/>
            <a:cxnLst/>
            <a:rect l="l" t="t" r="r" b="b"/>
            <a:pathLst>
              <a:path w="10734798" h="509903">
                <a:moveTo>
                  <a:pt x="0" y="0"/>
                </a:moveTo>
                <a:lnTo>
                  <a:pt x="10734797" y="0"/>
                </a:lnTo>
                <a:lnTo>
                  <a:pt x="10734797" y="509903"/>
                </a:lnTo>
                <a:lnTo>
                  <a:pt x="0" y="509903"/>
                </a:lnTo>
                <a:lnTo>
                  <a:pt x="0" y="0"/>
                </a:lnTo>
                <a:close/>
              </a:path>
            </a:pathLst>
          </a:custGeom>
          <a:blipFill>
            <a:blip r:embed="rId2">
              <a:alphaModFix amt="59000"/>
            </a:blip>
            <a:stretch>
              <a:fillRect/>
            </a:stretch>
          </a:blipFill>
        </p:spPr>
        <p:txBody>
          <a:bodyPr/>
          <a:lstStyle/>
          <a:p>
            <a:endParaRPr lang="en-US"/>
          </a:p>
        </p:txBody>
      </p:sp>
      <p:grpSp>
        <p:nvGrpSpPr>
          <p:cNvPr id="20" name="Group 20"/>
          <p:cNvGrpSpPr/>
          <p:nvPr/>
        </p:nvGrpSpPr>
        <p:grpSpPr>
          <a:xfrm rot="-3048951">
            <a:off x="1402194" y="3857784"/>
            <a:ext cx="21630912" cy="2057927"/>
            <a:chOff x="0" y="0"/>
            <a:chExt cx="5697030" cy="542006"/>
          </a:xfrm>
        </p:grpSpPr>
        <p:sp>
          <p:nvSpPr>
            <p:cNvPr id="21" name="Freeform 21"/>
            <p:cNvSpPr/>
            <p:nvPr/>
          </p:nvSpPr>
          <p:spPr>
            <a:xfrm>
              <a:off x="0" y="0"/>
              <a:ext cx="5697031" cy="542006"/>
            </a:xfrm>
            <a:custGeom>
              <a:avLst/>
              <a:gdLst/>
              <a:ahLst/>
              <a:cxnLst/>
              <a:rect l="l" t="t" r="r" b="b"/>
              <a:pathLst>
                <a:path w="5697031" h="542006">
                  <a:moveTo>
                    <a:pt x="0" y="0"/>
                  </a:moveTo>
                  <a:lnTo>
                    <a:pt x="5697031" y="0"/>
                  </a:lnTo>
                  <a:lnTo>
                    <a:pt x="5697031" y="542006"/>
                  </a:lnTo>
                  <a:lnTo>
                    <a:pt x="0" y="542006"/>
                  </a:lnTo>
                  <a:close/>
                </a:path>
              </a:pathLst>
            </a:custGeom>
            <a:solidFill>
              <a:srgbClr val="001F54"/>
            </a:solidFill>
          </p:spPr>
          <p:txBody>
            <a:bodyPr/>
            <a:lstStyle/>
            <a:p>
              <a:endParaRPr lang="en-US"/>
            </a:p>
          </p:txBody>
        </p:sp>
        <p:sp>
          <p:nvSpPr>
            <p:cNvPr id="22" name="TextBox 22"/>
            <p:cNvSpPr txBox="1"/>
            <p:nvPr/>
          </p:nvSpPr>
          <p:spPr>
            <a:xfrm>
              <a:off x="0" y="-38100"/>
              <a:ext cx="5697030" cy="580106"/>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3048951">
            <a:off x="2086259" y="4915164"/>
            <a:ext cx="21630912" cy="1565032"/>
            <a:chOff x="0" y="0"/>
            <a:chExt cx="5697030" cy="412190"/>
          </a:xfrm>
        </p:grpSpPr>
        <p:sp>
          <p:nvSpPr>
            <p:cNvPr id="24" name="Freeform 24"/>
            <p:cNvSpPr/>
            <p:nvPr/>
          </p:nvSpPr>
          <p:spPr>
            <a:xfrm>
              <a:off x="0" y="0"/>
              <a:ext cx="5697031" cy="412190"/>
            </a:xfrm>
            <a:custGeom>
              <a:avLst/>
              <a:gdLst/>
              <a:ahLst/>
              <a:cxnLst/>
              <a:rect l="l" t="t" r="r" b="b"/>
              <a:pathLst>
                <a:path w="5697031" h="412190">
                  <a:moveTo>
                    <a:pt x="0" y="0"/>
                  </a:moveTo>
                  <a:lnTo>
                    <a:pt x="5697031" y="0"/>
                  </a:lnTo>
                  <a:lnTo>
                    <a:pt x="5697031" y="412190"/>
                  </a:lnTo>
                  <a:lnTo>
                    <a:pt x="0" y="412190"/>
                  </a:lnTo>
                  <a:close/>
                </a:path>
              </a:pathLst>
            </a:custGeom>
            <a:solidFill>
              <a:srgbClr val="F58220"/>
            </a:solidFill>
          </p:spPr>
          <p:txBody>
            <a:bodyPr/>
            <a:lstStyle/>
            <a:p>
              <a:endParaRPr lang="en-US"/>
            </a:p>
          </p:txBody>
        </p:sp>
        <p:sp>
          <p:nvSpPr>
            <p:cNvPr id="25" name="TextBox 25"/>
            <p:cNvSpPr txBox="1"/>
            <p:nvPr/>
          </p:nvSpPr>
          <p:spPr>
            <a:xfrm>
              <a:off x="0" y="-38100"/>
              <a:ext cx="5697030" cy="45029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353322" y="2292471"/>
            <a:ext cx="6466784" cy="1011810"/>
          </a:xfrm>
          <a:custGeom>
            <a:avLst/>
            <a:gdLst/>
            <a:ahLst/>
            <a:cxnLst/>
            <a:rect l="l" t="t" r="r" b="b"/>
            <a:pathLst>
              <a:path w="6466784" h="1011810">
                <a:moveTo>
                  <a:pt x="0" y="0"/>
                </a:moveTo>
                <a:lnTo>
                  <a:pt x="6466784" y="0"/>
                </a:lnTo>
                <a:lnTo>
                  <a:pt x="6466784" y="1011810"/>
                </a:lnTo>
                <a:lnTo>
                  <a:pt x="0" y="1011810"/>
                </a:lnTo>
                <a:lnTo>
                  <a:pt x="0" y="0"/>
                </a:lnTo>
                <a:close/>
              </a:path>
            </a:pathLst>
          </a:custGeom>
          <a:blipFill>
            <a:blip r:embed="rId3"/>
            <a:stretch>
              <a:fillRect/>
            </a:stretch>
          </a:blipFill>
        </p:spPr>
        <p:txBody>
          <a:bodyPr/>
          <a:lstStyle/>
          <a:p>
            <a:endParaRPr lang="en-US"/>
          </a:p>
        </p:txBody>
      </p:sp>
      <p:sp>
        <p:nvSpPr>
          <p:cNvPr id="27" name="TextBox 27"/>
          <p:cNvSpPr txBox="1"/>
          <p:nvPr/>
        </p:nvSpPr>
        <p:spPr>
          <a:xfrm>
            <a:off x="0" y="4371877"/>
            <a:ext cx="9399790" cy="948978"/>
          </a:xfrm>
          <a:prstGeom prst="rect">
            <a:avLst/>
          </a:prstGeom>
        </p:spPr>
        <p:txBody>
          <a:bodyPr lIns="0" tIns="0" rIns="0" bIns="0" rtlCol="0" anchor="t">
            <a:spAutoFit/>
          </a:bodyPr>
          <a:lstStyle/>
          <a:p>
            <a:pPr algn="ctr">
              <a:lnSpc>
                <a:spcPts val="7396"/>
              </a:lnSpc>
            </a:pPr>
            <a:r>
              <a:rPr lang="en-US" sz="6545" b="1" dirty="0">
                <a:solidFill>
                  <a:srgbClr val="DDF4FF"/>
                </a:solidFill>
                <a:latin typeface="Poppins Bold"/>
                <a:ea typeface="Poppins Bold"/>
                <a:cs typeface="Poppins Bold"/>
                <a:sym typeface="Poppins Bold"/>
              </a:rPr>
              <a:t>TAKE AWAYS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1940023"/>
          </a:xfrm>
          <a:prstGeom prst="rect">
            <a:avLst/>
          </a:prstGeom>
          <a:solidFill>
            <a:srgbClr val="FBB040"/>
          </a:solidFill>
        </p:spPr>
        <p:txBody>
          <a:bodyPr/>
          <a:lstStyle/>
          <a:p>
            <a:endParaRPr lang="en-US"/>
          </a:p>
        </p:txBody>
      </p:sp>
      <p:sp>
        <p:nvSpPr>
          <p:cNvPr id="3" name="TextBox 3"/>
          <p:cNvSpPr txBox="1"/>
          <p:nvPr/>
        </p:nvSpPr>
        <p:spPr>
          <a:xfrm>
            <a:off x="1396239" y="187745"/>
            <a:ext cx="14401800" cy="1564531"/>
          </a:xfrm>
          <a:prstGeom prst="rect">
            <a:avLst/>
          </a:prstGeom>
        </p:spPr>
        <p:txBody>
          <a:bodyPr wrap="square" lIns="0" tIns="0" rIns="0" bIns="0" rtlCol="0" anchor="t">
            <a:spAutoFit/>
          </a:bodyPr>
          <a:lstStyle/>
          <a:p>
            <a:pPr algn="ctr">
              <a:lnSpc>
                <a:spcPts val="6120"/>
              </a:lnSpc>
            </a:pPr>
            <a:r>
              <a:rPr lang="en-US" sz="5100" b="1" dirty="0">
                <a:solidFill>
                  <a:srgbClr val="001F54"/>
                </a:solidFill>
                <a:latin typeface="Open Sans 1 Bold"/>
                <a:ea typeface="Open Sans 1 Bold"/>
                <a:cs typeface="Open Sans 1 Bold"/>
                <a:sym typeface="Open Sans 1 Bold"/>
              </a:rPr>
              <a:t>Take Away 1: </a:t>
            </a:r>
          </a:p>
          <a:p>
            <a:pPr algn="ctr">
              <a:lnSpc>
                <a:spcPts val="6120"/>
              </a:lnSpc>
            </a:pPr>
            <a:r>
              <a:rPr lang="en-US" sz="5100" b="1" dirty="0">
                <a:solidFill>
                  <a:srgbClr val="001F54"/>
                </a:solidFill>
                <a:latin typeface="Open Sans 1 Bold"/>
                <a:ea typeface="Open Sans 1 Bold"/>
                <a:cs typeface="Open Sans 1 Bold"/>
                <a:sym typeface="Open Sans 1 Bold"/>
              </a:rPr>
              <a:t>Our Mission is Strong &amp;  Appropriate </a:t>
            </a:r>
          </a:p>
        </p:txBody>
      </p:sp>
      <p:sp>
        <p:nvSpPr>
          <p:cNvPr id="4" name="Freeform 4"/>
          <p:cNvSpPr/>
          <p:nvPr/>
        </p:nvSpPr>
        <p:spPr>
          <a:xfrm rot="5400000">
            <a:off x="14391890" y="-3513554"/>
            <a:ext cx="5320227" cy="5320227"/>
          </a:xfrm>
          <a:custGeom>
            <a:avLst/>
            <a:gdLst/>
            <a:ahLst/>
            <a:cxnLst/>
            <a:rect l="l" t="t" r="r" b="b"/>
            <a:pathLst>
              <a:path w="5320227" h="5320227">
                <a:moveTo>
                  <a:pt x="0" y="0"/>
                </a:moveTo>
                <a:lnTo>
                  <a:pt x="5320227" y="0"/>
                </a:lnTo>
                <a:lnTo>
                  <a:pt x="5320227" y="5320227"/>
                </a:lnTo>
                <a:lnTo>
                  <a:pt x="0" y="5320227"/>
                </a:lnTo>
                <a:lnTo>
                  <a:pt x="0" y="0"/>
                </a:lnTo>
                <a:close/>
              </a:path>
            </a:pathLst>
          </a:custGeom>
          <a:blipFill>
            <a:blip r:embed="rId3">
              <a:alphaModFix amt="9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816750" y="2512363"/>
            <a:ext cx="15560779" cy="7952305"/>
          </a:xfrm>
          <a:prstGeom prst="rect">
            <a:avLst/>
          </a:prstGeom>
        </p:spPr>
        <p:txBody>
          <a:bodyPr lIns="0" tIns="0" rIns="0" bIns="0" rtlCol="0" anchor="t">
            <a:spAutoFit/>
          </a:bodyPr>
          <a:lstStyle/>
          <a:p>
            <a:pPr algn="ctr">
              <a:lnSpc>
                <a:spcPts val="5109"/>
              </a:lnSpc>
            </a:pPr>
            <a:r>
              <a:rPr lang="en-US" sz="4521" b="1" dirty="0">
                <a:solidFill>
                  <a:srgbClr val="DDF4FF"/>
                </a:solidFill>
                <a:latin typeface="Poppins Bold"/>
                <a:ea typeface="Poppins Bold"/>
                <a:cs typeface="Poppins Bold"/>
                <a:sym typeface="Poppins Bold"/>
              </a:rPr>
              <a:t>Our Mission</a:t>
            </a:r>
          </a:p>
          <a:p>
            <a:pPr algn="ctr">
              <a:lnSpc>
                <a:spcPts val="3877"/>
              </a:lnSpc>
            </a:pPr>
            <a:r>
              <a:rPr lang="en-US" sz="3431" b="1" i="1" dirty="0">
                <a:solidFill>
                  <a:srgbClr val="DDF4FF"/>
                </a:solidFill>
                <a:latin typeface="Poppins Bold Italics"/>
                <a:ea typeface="Poppins Bold Italics"/>
                <a:cs typeface="Poppins Bold Italics"/>
                <a:sym typeface="Poppins Bold Italics"/>
              </a:rPr>
              <a:t>The Neighbors Link mission is </a:t>
            </a:r>
            <a:r>
              <a:rPr lang="en-US" sz="3431" b="1" i="1" u="sng" dirty="0">
                <a:solidFill>
                  <a:srgbClr val="DDF4FF"/>
                </a:solidFill>
                <a:latin typeface="Poppins Bold Italics"/>
                <a:ea typeface="Poppins Bold Italics"/>
                <a:cs typeface="Poppins Bold Italics"/>
                <a:sym typeface="Poppins Bold Italics"/>
              </a:rPr>
              <a:t>to strengthen the whole community </a:t>
            </a:r>
            <a:r>
              <a:rPr lang="en-US" sz="3431" b="1" i="1" dirty="0">
                <a:solidFill>
                  <a:srgbClr val="DDF4FF"/>
                </a:solidFill>
                <a:latin typeface="Poppins Bold Italics"/>
                <a:ea typeface="Poppins Bold Italics"/>
                <a:cs typeface="Poppins Bold Italics"/>
                <a:sym typeface="Poppins Bold Italics"/>
              </a:rPr>
              <a:t>through the healthy integration of immigrants. </a:t>
            </a:r>
          </a:p>
          <a:p>
            <a:pPr algn="ctr">
              <a:lnSpc>
                <a:spcPts val="3877"/>
              </a:lnSpc>
            </a:pPr>
            <a:endParaRPr lang="en-US" sz="3431" b="1" i="1" dirty="0">
              <a:solidFill>
                <a:srgbClr val="DDF4FF"/>
              </a:solidFill>
              <a:latin typeface="Poppins Bold Italics"/>
              <a:ea typeface="Poppins Bold Italics"/>
              <a:cs typeface="Poppins Bold Italics"/>
              <a:sym typeface="Poppins Bold Italics"/>
            </a:endParaRPr>
          </a:p>
          <a:p>
            <a:pPr algn="just">
              <a:lnSpc>
                <a:spcPts val="3877"/>
              </a:lnSpc>
            </a:pPr>
            <a:r>
              <a:rPr lang="en-US" sz="3431" b="1" i="1" dirty="0">
                <a:solidFill>
                  <a:srgbClr val="DDF4FF"/>
                </a:solidFill>
                <a:latin typeface="Poppins Bold Italics"/>
                <a:ea typeface="Poppins Bold Italics"/>
                <a:cs typeface="Poppins Bold Italics"/>
                <a:sym typeface="Poppins Bold Italics"/>
              </a:rPr>
              <a:t>Our mission is achieved by filling a service gap for immigrant families</a:t>
            </a:r>
            <a:r>
              <a:rPr lang="en-US" sz="3431" b="1" dirty="0">
                <a:solidFill>
                  <a:srgbClr val="DDF4FF"/>
                </a:solidFill>
                <a:latin typeface="Poppins Bold"/>
                <a:ea typeface="Poppins Bold"/>
                <a:cs typeface="Poppins Bold"/>
                <a:sym typeface="Poppins Bold"/>
              </a:rPr>
              <a:t>, offering education and empowerment programs, involving longer-term residents in volunteer opportunities and creating substantive partnerships with other local organizations. </a:t>
            </a:r>
          </a:p>
          <a:p>
            <a:pPr algn="just">
              <a:lnSpc>
                <a:spcPts val="3877"/>
              </a:lnSpc>
            </a:pPr>
            <a:endParaRPr lang="en-US" sz="3431" b="1" dirty="0">
              <a:solidFill>
                <a:srgbClr val="DDF4FF"/>
              </a:solidFill>
              <a:latin typeface="Poppins Bold"/>
              <a:ea typeface="Poppins Bold"/>
              <a:cs typeface="Poppins Bold"/>
              <a:sym typeface="Poppins Bold"/>
            </a:endParaRPr>
          </a:p>
          <a:p>
            <a:pPr algn="just">
              <a:lnSpc>
                <a:spcPts val="3877"/>
              </a:lnSpc>
            </a:pPr>
            <a:r>
              <a:rPr lang="en-US" sz="3431" b="1" dirty="0">
                <a:solidFill>
                  <a:srgbClr val="DDF4FF"/>
                </a:solidFill>
                <a:latin typeface="Poppins Bold"/>
                <a:ea typeface="Poppins Bold"/>
                <a:cs typeface="Poppins Bold"/>
                <a:sym typeface="Poppins Bold"/>
              </a:rPr>
              <a:t>Our strategies to educate, empower and employ families include a Worker Center, English as a Second Language (ESL) education, legal services and advocacy, workforce development, parent education, early childhood programs and academic support for school-age children of immigrants.</a:t>
            </a:r>
          </a:p>
          <a:p>
            <a:pPr algn="ctr">
              <a:lnSpc>
                <a:spcPts val="3005"/>
              </a:lnSpc>
            </a:pPr>
            <a:endParaRPr lang="en-US" sz="3431" b="1" dirty="0">
              <a:solidFill>
                <a:srgbClr val="DDF4FF"/>
              </a:solidFill>
              <a:latin typeface="Poppins Bold"/>
              <a:ea typeface="Poppins Bold"/>
              <a:cs typeface="Poppins Bold"/>
              <a:sym typeface="Poppins Bold"/>
            </a:endParaRPr>
          </a:p>
          <a:p>
            <a:pPr algn="ctr">
              <a:lnSpc>
                <a:spcPts val="3005"/>
              </a:lnSpc>
            </a:pPr>
            <a:endParaRPr lang="en-US" sz="3431" b="1" dirty="0">
              <a:solidFill>
                <a:srgbClr val="DDF4FF"/>
              </a:solidFill>
              <a:latin typeface="Poppins Bold"/>
              <a:ea typeface="Poppins Bold"/>
              <a:cs typeface="Poppins Bold"/>
              <a:sym typeface="Poppins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1940023"/>
          </a:xfrm>
          <a:prstGeom prst="rect">
            <a:avLst/>
          </a:prstGeom>
          <a:solidFill>
            <a:srgbClr val="FBB040"/>
          </a:solidFill>
        </p:spPr>
        <p:txBody>
          <a:bodyPr/>
          <a:lstStyle/>
          <a:p>
            <a:endParaRPr lang="en-US"/>
          </a:p>
        </p:txBody>
      </p:sp>
      <p:sp>
        <p:nvSpPr>
          <p:cNvPr id="3" name="TextBox 3"/>
          <p:cNvSpPr txBox="1"/>
          <p:nvPr/>
        </p:nvSpPr>
        <p:spPr>
          <a:xfrm>
            <a:off x="1600200" y="277513"/>
            <a:ext cx="13016280" cy="1384995"/>
          </a:xfrm>
          <a:prstGeom prst="rect">
            <a:avLst/>
          </a:prstGeom>
        </p:spPr>
        <p:txBody>
          <a:bodyPr lIns="0" tIns="0" rIns="0" bIns="0" rtlCol="0" anchor="t">
            <a:spAutoFit/>
          </a:bodyPr>
          <a:lstStyle/>
          <a:p>
            <a:pPr algn="ctr">
              <a:lnSpc>
                <a:spcPts val="5400"/>
              </a:lnSpc>
            </a:pPr>
            <a:r>
              <a:rPr lang="en-US" sz="4500" b="1" dirty="0">
                <a:solidFill>
                  <a:srgbClr val="001F54"/>
                </a:solidFill>
                <a:latin typeface="Open Sans 1 Bold"/>
                <a:ea typeface="Open Sans 1 Bold"/>
                <a:cs typeface="Open Sans 1 Bold"/>
                <a:sym typeface="Open Sans 1 Bold"/>
              </a:rPr>
              <a:t>Take Away 2: Ensuring our records, policies and protocols are robust</a:t>
            </a:r>
          </a:p>
        </p:txBody>
      </p:sp>
      <p:sp>
        <p:nvSpPr>
          <p:cNvPr id="4" name="Freeform 4"/>
          <p:cNvSpPr/>
          <p:nvPr/>
        </p:nvSpPr>
        <p:spPr>
          <a:xfrm rot="5400000">
            <a:off x="14391890" y="-3513554"/>
            <a:ext cx="5320227" cy="5320227"/>
          </a:xfrm>
          <a:custGeom>
            <a:avLst/>
            <a:gdLst/>
            <a:ahLst/>
            <a:cxnLst/>
            <a:rect l="l" t="t" r="r" b="b"/>
            <a:pathLst>
              <a:path w="5320227" h="5320227">
                <a:moveTo>
                  <a:pt x="0" y="0"/>
                </a:moveTo>
                <a:lnTo>
                  <a:pt x="5320227" y="0"/>
                </a:lnTo>
                <a:lnTo>
                  <a:pt x="5320227" y="5320227"/>
                </a:lnTo>
                <a:lnTo>
                  <a:pt x="0" y="5320227"/>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52400" y="2521888"/>
            <a:ext cx="18135600" cy="5357044"/>
          </a:xfrm>
          <a:prstGeom prst="rect">
            <a:avLst/>
          </a:prstGeom>
        </p:spPr>
        <p:txBody>
          <a:bodyPr wrap="square" lIns="0" tIns="0" rIns="0" bIns="0" rtlCol="0" anchor="t">
            <a:spAutoFit/>
          </a:bodyPr>
          <a:lstStyle/>
          <a:p>
            <a:pPr algn="ctr">
              <a:lnSpc>
                <a:spcPts val="5525"/>
              </a:lnSpc>
            </a:pPr>
            <a:r>
              <a:rPr lang="en-US" sz="4889" b="1" dirty="0">
                <a:solidFill>
                  <a:srgbClr val="DDF4FF"/>
                </a:solidFill>
                <a:latin typeface="Poppins Bold"/>
                <a:ea typeface="Poppins Bold"/>
                <a:cs typeface="Poppins Bold"/>
                <a:sym typeface="Poppins Bold"/>
              </a:rPr>
              <a:t>Reviewed with guidance </a:t>
            </a:r>
          </a:p>
          <a:p>
            <a:pPr algn="ctr">
              <a:lnSpc>
                <a:spcPts val="5525"/>
              </a:lnSpc>
            </a:pPr>
            <a:r>
              <a:rPr lang="en-US" sz="4889" b="1" dirty="0">
                <a:solidFill>
                  <a:srgbClr val="DDF4FF"/>
                </a:solidFill>
                <a:latin typeface="Poppins Bold"/>
                <a:ea typeface="Poppins Bold"/>
                <a:cs typeface="Poppins Bold"/>
                <a:sym typeface="Poppins Bold"/>
              </a:rPr>
              <a:t>and input of specialized counsels:</a:t>
            </a:r>
          </a:p>
          <a:p>
            <a:pPr algn="l">
              <a:lnSpc>
                <a:spcPts val="7220"/>
              </a:lnSpc>
            </a:pPr>
            <a:endParaRPr lang="en-US" sz="4889" b="1" dirty="0">
              <a:solidFill>
                <a:srgbClr val="DDF4FF"/>
              </a:solidFill>
              <a:latin typeface="Poppins Bold"/>
              <a:ea typeface="Poppins Bold"/>
              <a:cs typeface="Poppins Bold"/>
              <a:sym typeface="Poppins Bold"/>
            </a:endParaRPr>
          </a:p>
          <a:p>
            <a:pPr marL="962596" lvl="1" indent="-481298">
              <a:lnSpc>
                <a:spcPts val="5038"/>
              </a:lnSpc>
              <a:buFont typeface="Arial"/>
              <a:buChar char="•"/>
            </a:pPr>
            <a:r>
              <a:rPr lang="en-US" sz="4458" b="1" dirty="0">
                <a:solidFill>
                  <a:srgbClr val="DDF4FF"/>
                </a:solidFill>
                <a:latin typeface="Poppins Bold"/>
                <a:ea typeface="Poppins Bold"/>
                <a:cs typeface="Poppins Bold"/>
                <a:sym typeface="Poppins Bold"/>
              </a:rPr>
              <a:t>Organizational Policies reviewed and are strong</a:t>
            </a:r>
          </a:p>
          <a:p>
            <a:pPr marL="962596" lvl="1" indent="-481298" algn="l">
              <a:lnSpc>
                <a:spcPts val="5038"/>
              </a:lnSpc>
              <a:buFont typeface="Arial"/>
              <a:buChar char="•"/>
            </a:pPr>
            <a:r>
              <a:rPr lang="en-US" sz="4458" b="1" dirty="0">
                <a:solidFill>
                  <a:srgbClr val="DDF4FF"/>
                </a:solidFill>
                <a:latin typeface="Poppins Bold"/>
                <a:ea typeface="Poppins Bold"/>
                <a:cs typeface="Poppins Bold"/>
                <a:sym typeface="Poppins Bold"/>
              </a:rPr>
              <a:t>ICE Protocols established &amp; staff trained</a:t>
            </a:r>
          </a:p>
          <a:p>
            <a:pPr marL="962596" lvl="1" indent="-481298" algn="l">
              <a:lnSpc>
                <a:spcPts val="5038"/>
              </a:lnSpc>
              <a:buFont typeface="Arial"/>
              <a:buChar char="•"/>
            </a:pPr>
            <a:r>
              <a:rPr lang="en-US" sz="4458" b="1" dirty="0">
                <a:solidFill>
                  <a:srgbClr val="DDF4FF"/>
                </a:solidFill>
                <a:latin typeface="Poppins Bold"/>
                <a:ea typeface="Poppins Bold"/>
                <a:cs typeface="Poppins Bold"/>
                <a:sym typeface="Poppins Bold"/>
              </a:rPr>
              <a:t>Website monitored and changes made as needed</a:t>
            </a:r>
          </a:p>
          <a:p>
            <a:pPr marL="962596" lvl="1" indent="-481298" algn="l">
              <a:lnSpc>
                <a:spcPts val="5038"/>
              </a:lnSpc>
              <a:buFont typeface="Arial"/>
              <a:buChar char="•"/>
            </a:pPr>
            <a:r>
              <a:rPr lang="en-US" sz="4458" b="1" dirty="0">
                <a:solidFill>
                  <a:srgbClr val="DDF4FF"/>
                </a:solidFill>
                <a:latin typeface="Poppins Bold"/>
                <a:ea typeface="Poppins Bold"/>
                <a:cs typeface="Poppins Bold"/>
                <a:sym typeface="Poppins Bold"/>
              </a:rPr>
              <a:t>Employed Lawyers Insurance coverage increased</a:t>
            </a:r>
          </a:p>
          <a:p>
            <a:pPr algn="ctr">
              <a:lnSpc>
                <a:spcPts val="3117"/>
              </a:lnSpc>
            </a:pPr>
            <a:endParaRPr lang="en-US" sz="4458" b="1" dirty="0">
              <a:solidFill>
                <a:srgbClr val="DDF4FF"/>
              </a:solidFill>
              <a:latin typeface="Poppins Bold"/>
              <a:ea typeface="Poppins Bold"/>
              <a:cs typeface="Poppins Bold"/>
              <a:sym typeface="Poppins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4F9D"/>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1940023"/>
          </a:xfrm>
          <a:prstGeom prst="rect">
            <a:avLst/>
          </a:prstGeom>
          <a:solidFill>
            <a:srgbClr val="FBB040"/>
          </a:solidFill>
        </p:spPr>
        <p:txBody>
          <a:bodyPr/>
          <a:lstStyle/>
          <a:p>
            <a:endParaRPr lang="en-US"/>
          </a:p>
        </p:txBody>
      </p:sp>
      <p:sp>
        <p:nvSpPr>
          <p:cNvPr id="3" name="TextBox 3"/>
          <p:cNvSpPr txBox="1"/>
          <p:nvPr/>
        </p:nvSpPr>
        <p:spPr>
          <a:xfrm>
            <a:off x="150125" y="284256"/>
            <a:ext cx="14778790" cy="1384995"/>
          </a:xfrm>
          <a:prstGeom prst="rect">
            <a:avLst/>
          </a:prstGeom>
        </p:spPr>
        <p:txBody>
          <a:bodyPr wrap="square" lIns="0" tIns="0" rIns="0" bIns="0" rtlCol="0" anchor="t">
            <a:spAutoFit/>
          </a:bodyPr>
          <a:lstStyle/>
          <a:p>
            <a:pPr algn="ctr">
              <a:lnSpc>
                <a:spcPts val="5400"/>
              </a:lnSpc>
            </a:pPr>
            <a:r>
              <a:rPr lang="en-US" sz="4500" b="1" dirty="0">
                <a:solidFill>
                  <a:srgbClr val="001F54"/>
                </a:solidFill>
                <a:latin typeface="Open Sans 1 Bold"/>
                <a:ea typeface="Open Sans 1 Bold"/>
                <a:cs typeface="Open Sans 1 Bold"/>
                <a:sym typeface="Open Sans 1 Bold"/>
              </a:rPr>
              <a:t>Take Away 3: Ensuring organizational polices and operations/program guidelines meet our mission</a:t>
            </a:r>
          </a:p>
        </p:txBody>
      </p:sp>
      <p:sp>
        <p:nvSpPr>
          <p:cNvPr id="4" name="Freeform 4"/>
          <p:cNvSpPr/>
          <p:nvPr/>
        </p:nvSpPr>
        <p:spPr>
          <a:xfrm rot="5400000">
            <a:off x="14391890" y="-3513554"/>
            <a:ext cx="5320227" cy="5320227"/>
          </a:xfrm>
          <a:custGeom>
            <a:avLst/>
            <a:gdLst/>
            <a:ahLst/>
            <a:cxnLst/>
            <a:rect l="l" t="t" r="r" b="b"/>
            <a:pathLst>
              <a:path w="5320227" h="5320227">
                <a:moveTo>
                  <a:pt x="0" y="0"/>
                </a:moveTo>
                <a:lnTo>
                  <a:pt x="5320227" y="0"/>
                </a:lnTo>
                <a:lnTo>
                  <a:pt x="5320227" y="5320227"/>
                </a:lnTo>
                <a:lnTo>
                  <a:pt x="0" y="5320227"/>
                </a:lnTo>
                <a:lnTo>
                  <a:pt x="0" y="0"/>
                </a:lnTo>
                <a:close/>
              </a:path>
            </a:pathLst>
          </a:custGeom>
          <a:blipFill>
            <a:blip r:embed="rId2">
              <a:alphaModFix amt="9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5">
            <a:extLst>
              <a:ext uri="{FF2B5EF4-FFF2-40B4-BE49-F238E27FC236}">
                <a16:creationId xmlns:a16="http://schemas.microsoft.com/office/drawing/2014/main" id="{A737C4C9-3212-C187-351A-5F7FCB3C1875}"/>
              </a:ext>
            </a:extLst>
          </p:cNvPr>
          <p:cNvSpPr txBox="1"/>
          <p:nvPr/>
        </p:nvSpPr>
        <p:spPr>
          <a:xfrm>
            <a:off x="152400" y="2217536"/>
            <a:ext cx="5943600" cy="7263527"/>
          </a:xfrm>
          <a:prstGeom prst="rect">
            <a:avLst/>
          </a:prstGeom>
          <a:noFill/>
          <a:ln w="66675">
            <a:noFill/>
          </a:ln>
        </p:spPr>
        <p:txBody>
          <a:bodyPr wrap="square" rtlCol="0">
            <a:spAutoFit/>
          </a:bodyPr>
          <a:lstStyle/>
          <a:p>
            <a:r>
              <a:rPr lang="en-US" sz="3200" u="sng" dirty="0">
                <a:solidFill>
                  <a:schemeClr val="bg1"/>
                </a:solidFill>
              </a:rPr>
              <a:t>Organizational Policies/Guidelines</a:t>
            </a:r>
          </a:p>
          <a:p>
            <a:r>
              <a:rPr lang="en-US" sz="3200" dirty="0">
                <a:solidFill>
                  <a:schemeClr val="bg1"/>
                </a:solidFill>
              </a:rPr>
              <a:t>Articles of Incorporation</a:t>
            </a:r>
          </a:p>
          <a:p>
            <a:r>
              <a:rPr lang="en-US" sz="3200" dirty="0">
                <a:solidFill>
                  <a:schemeClr val="bg1"/>
                </a:solidFill>
              </a:rPr>
              <a:t>By Laws</a:t>
            </a:r>
          </a:p>
          <a:p>
            <a:r>
              <a:rPr lang="en-US" sz="3200" dirty="0">
                <a:solidFill>
                  <a:schemeClr val="bg1"/>
                </a:solidFill>
              </a:rPr>
              <a:t>Conflict of Interest</a:t>
            </a:r>
          </a:p>
          <a:p>
            <a:r>
              <a:rPr lang="en-US" sz="3200" dirty="0">
                <a:solidFill>
                  <a:schemeClr val="bg1"/>
                </a:solidFill>
              </a:rPr>
              <a:t>Whistleblower Polices</a:t>
            </a:r>
          </a:p>
          <a:p>
            <a:endParaRPr lang="en-US" sz="3200" dirty="0">
              <a:solidFill>
                <a:schemeClr val="bg1"/>
              </a:solidFill>
            </a:endParaRPr>
          </a:p>
          <a:p>
            <a:r>
              <a:rPr lang="en-US" sz="3200" dirty="0">
                <a:solidFill>
                  <a:schemeClr val="bg1"/>
                </a:solidFill>
              </a:rPr>
              <a:t>Retention Policy</a:t>
            </a:r>
          </a:p>
          <a:p>
            <a:r>
              <a:rPr lang="en-US" sz="3200" dirty="0">
                <a:solidFill>
                  <a:schemeClr val="bg1"/>
                </a:solidFill>
              </a:rPr>
              <a:t>Accounting/Finance Procedures Check Signing Authority Capitalization Level Threshold Investment Policy</a:t>
            </a:r>
          </a:p>
          <a:p>
            <a:r>
              <a:rPr lang="en-US" sz="3200" dirty="0">
                <a:solidFill>
                  <a:schemeClr val="bg1"/>
                </a:solidFill>
              </a:rPr>
              <a:t>Disbursement Controls</a:t>
            </a:r>
          </a:p>
          <a:p>
            <a:endParaRPr lang="en-US" sz="3200" dirty="0">
              <a:solidFill>
                <a:schemeClr val="bg1"/>
              </a:solidFill>
            </a:endParaRPr>
          </a:p>
          <a:p>
            <a:endParaRPr lang="en-US" sz="3200" dirty="0">
              <a:solidFill>
                <a:schemeClr val="bg1"/>
              </a:solidFill>
            </a:endParaRPr>
          </a:p>
          <a:p>
            <a:endParaRPr lang="en-US" dirty="0">
              <a:solidFill>
                <a:schemeClr val="bg1"/>
              </a:solidFill>
            </a:endParaRPr>
          </a:p>
        </p:txBody>
      </p:sp>
      <p:sp>
        <p:nvSpPr>
          <p:cNvPr id="7" name="TextBox 6">
            <a:extLst>
              <a:ext uri="{FF2B5EF4-FFF2-40B4-BE49-F238E27FC236}">
                <a16:creationId xmlns:a16="http://schemas.microsoft.com/office/drawing/2014/main" id="{45516C8B-4ED4-9EF1-E80C-D87C824428C6}"/>
              </a:ext>
            </a:extLst>
          </p:cNvPr>
          <p:cNvSpPr txBox="1"/>
          <p:nvPr/>
        </p:nvSpPr>
        <p:spPr>
          <a:xfrm>
            <a:off x="6172200" y="2276108"/>
            <a:ext cx="5715000" cy="6771084"/>
          </a:xfrm>
          <a:prstGeom prst="rect">
            <a:avLst/>
          </a:prstGeom>
          <a:noFill/>
          <a:ln w="76200">
            <a:noFill/>
          </a:ln>
        </p:spPr>
        <p:txBody>
          <a:bodyPr wrap="square" rtlCol="0">
            <a:spAutoFit/>
          </a:bodyPr>
          <a:lstStyle/>
          <a:p>
            <a:r>
              <a:rPr lang="en-US" sz="3200" u="sng" dirty="0">
                <a:solidFill>
                  <a:schemeClr val="bg2"/>
                </a:solidFill>
              </a:rPr>
              <a:t>HR Policies</a:t>
            </a:r>
          </a:p>
          <a:p>
            <a:r>
              <a:rPr lang="en-US" sz="3200" dirty="0">
                <a:solidFill>
                  <a:schemeClr val="bg2"/>
                </a:solidFill>
              </a:rPr>
              <a:t>Equal Employment Opportunity</a:t>
            </a:r>
          </a:p>
          <a:p>
            <a:r>
              <a:rPr lang="en-US" sz="3200" dirty="0">
                <a:solidFill>
                  <a:schemeClr val="bg2"/>
                </a:solidFill>
              </a:rPr>
              <a:t>Affirmative Action</a:t>
            </a:r>
          </a:p>
          <a:p>
            <a:r>
              <a:rPr lang="en-US" sz="3200" dirty="0">
                <a:solidFill>
                  <a:schemeClr val="bg2"/>
                </a:solidFill>
              </a:rPr>
              <a:t>At Will Employment</a:t>
            </a:r>
          </a:p>
          <a:p>
            <a:r>
              <a:rPr lang="en-US" sz="3200" dirty="0">
                <a:solidFill>
                  <a:schemeClr val="bg2"/>
                </a:solidFill>
              </a:rPr>
              <a:t>Reasonable Accommodation</a:t>
            </a:r>
          </a:p>
          <a:p>
            <a:r>
              <a:rPr lang="en-US" sz="3200" dirty="0">
                <a:solidFill>
                  <a:schemeClr val="bg2"/>
                </a:solidFill>
              </a:rPr>
              <a:t>Sexual Harassment</a:t>
            </a:r>
          </a:p>
          <a:p>
            <a:r>
              <a:rPr lang="en-US" sz="3200" dirty="0">
                <a:solidFill>
                  <a:schemeClr val="bg2"/>
                </a:solidFill>
              </a:rPr>
              <a:t>Whistleblower for staff</a:t>
            </a:r>
          </a:p>
          <a:p>
            <a:r>
              <a:rPr lang="en-US" sz="3200" dirty="0">
                <a:solidFill>
                  <a:schemeClr val="bg2"/>
                </a:solidFill>
              </a:rPr>
              <a:t>Employee Manual</a:t>
            </a:r>
          </a:p>
          <a:p>
            <a:endParaRPr lang="en-US" sz="3200" dirty="0">
              <a:solidFill>
                <a:schemeClr val="bg2"/>
              </a:solidFill>
            </a:endParaRPr>
          </a:p>
          <a:p>
            <a:r>
              <a:rPr lang="en-US" sz="3200" dirty="0">
                <a:solidFill>
                  <a:schemeClr val="bg2"/>
                </a:solidFill>
              </a:rPr>
              <a:t>Guidelines for Comp and Benefits such as PTO, Paid Family Leave, attendance, staff conduct, workplace safety, business travel</a:t>
            </a:r>
          </a:p>
          <a:p>
            <a:endParaRPr lang="en-US" dirty="0">
              <a:solidFill>
                <a:schemeClr val="bg2"/>
              </a:solidFill>
            </a:endParaRPr>
          </a:p>
        </p:txBody>
      </p:sp>
      <p:sp>
        <p:nvSpPr>
          <p:cNvPr id="8" name="TextBox 7">
            <a:extLst>
              <a:ext uri="{FF2B5EF4-FFF2-40B4-BE49-F238E27FC236}">
                <a16:creationId xmlns:a16="http://schemas.microsoft.com/office/drawing/2014/main" id="{FA6BD0FD-56C0-2FB8-F5A3-2636A3E9CA0D}"/>
              </a:ext>
            </a:extLst>
          </p:cNvPr>
          <p:cNvSpPr txBox="1"/>
          <p:nvPr/>
        </p:nvSpPr>
        <p:spPr>
          <a:xfrm>
            <a:off x="12420600" y="2297724"/>
            <a:ext cx="6096000" cy="6278642"/>
          </a:xfrm>
          <a:prstGeom prst="rect">
            <a:avLst/>
          </a:prstGeom>
          <a:noFill/>
        </p:spPr>
        <p:txBody>
          <a:bodyPr wrap="square" rtlCol="0">
            <a:spAutoFit/>
          </a:bodyPr>
          <a:lstStyle/>
          <a:p>
            <a:r>
              <a:rPr lang="en-US" sz="3200" u="sng" dirty="0">
                <a:solidFill>
                  <a:schemeClr val="bg2"/>
                </a:solidFill>
              </a:rPr>
              <a:t>Operations/Program Guidelines </a:t>
            </a:r>
          </a:p>
          <a:p>
            <a:r>
              <a:rPr lang="en-US" sz="3200" dirty="0">
                <a:solidFill>
                  <a:schemeClr val="bg2"/>
                </a:solidFill>
              </a:rPr>
              <a:t>Worker Center Terms &amp; Conditions</a:t>
            </a:r>
          </a:p>
          <a:p>
            <a:r>
              <a:rPr lang="en-US" sz="3200" dirty="0">
                <a:solidFill>
                  <a:schemeClr val="bg2"/>
                </a:solidFill>
              </a:rPr>
              <a:t>Communications and Advocacy</a:t>
            </a:r>
          </a:p>
          <a:p>
            <a:r>
              <a:rPr lang="en-US" sz="3200" dirty="0">
                <a:solidFill>
                  <a:schemeClr val="bg2"/>
                </a:solidFill>
              </a:rPr>
              <a:t>Conditional Guaranty for MAP</a:t>
            </a:r>
          </a:p>
          <a:p>
            <a:r>
              <a:rPr lang="en-US" sz="3200" dirty="0">
                <a:solidFill>
                  <a:schemeClr val="bg2"/>
                </a:solidFill>
              </a:rPr>
              <a:t>Safety and Security Protocols</a:t>
            </a:r>
          </a:p>
          <a:p>
            <a:r>
              <a:rPr lang="en-US" sz="3200" dirty="0">
                <a:solidFill>
                  <a:schemeClr val="bg2"/>
                </a:solidFill>
              </a:rPr>
              <a:t>Incidence Reporting</a:t>
            </a:r>
          </a:p>
          <a:p>
            <a:r>
              <a:rPr lang="en-US" sz="3200" dirty="0">
                <a:solidFill>
                  <a:schemeClr val="bg2"/>
                </a:solidFill>
              </a:rPr>
              <a:t>Rules and Responsibilities for 	Program Participants</a:t>
            </a:r>
          </a:p>
          <a:p>
            <a:r>
              <a:rPr lang="en-US" sz="3200" dirty="0">
                <a:solidFill>
                  <a:schemeClr val="bg2"/>
                </a:solidFill>
              </a:rPr>
              <a:t>Volunteer Protocols</a:t>
            </a:r>
          </a:p>
          <a:p>
            <a:r>
              <a:rPr lang="en-US" sz="3200">
                <a:solidFill>
                  <a:schemeClr val="bg2"/>
                </a:solidFill>
              </a:rPr>
              <a:t>NLCLP Protocols </a:t>
            </a:r>
            <a:endParaRPr lang="en-US" sz="3200" dirty="0">
              <a:solidFill>
                <a:schemeClr val="bg2"/>
              </a:solidFill>
            </a:endParaRPr>
          </a:p>
          <a:p>
            <a:r>
              <a:rPr lang="en-US" sz="3200" dirty="0">
                <a:solidFill>
                  <a:schemeClr val="bg2"/>
                </a:solidFill>
              </a:rPr>
              <a:t>Orientation Process</a:t>
            </a:r>
          </a:p>
          <a:p>
            <a:endParaRPr lang="en-US" sz="3200" dirty="0">
              <a:solidFill>
                <a:schemeClr val="bg2"/>
              </a:solidFill>
            </a:endParaRPr>
          </a:p>
          <a:p>
            <a:endParaRPr lang="en-US" dirty="0">
              <a:solidFill>
                <a:schemeClr val="bg2"/>
              </a:solidFill>
            </a:endParaRPr>
          </a:p>
        </p:txBody>
      </p:sp>
      <p:sp>
        <p:nvSpPr>
          <p:cNvPr id="9" name="TextBox 8">
            <a:extLst>
              <a:ext uri="{FF2B5EF4-FFF2-40B4-BE49-F238E27FC236}">
                <a16:creationId xmlns:a16="http://schemas.microsoft.com/office/drawing/2014/main" id="{FEA97880-3743-BDAD-3FD8-9C0E2C0EED15}"/>
              </a:ext>
            </a:extLst>
          </p:cNvPr>
          <p:cNvSpPr txBox="1"/>
          <p:nvPr/>
        </p:nvSpPr>
        <p:spPr>
          <a:xfrm>
            <a:off x="381000" y="9404893"/>
            <a:ext cx="17754600" cy="646331"/>
          </a:xfrm>
          <a:prstGeom prst="rect">
            <a:avLst/>
          </a:prstGeom>
          <a:noFill/>
          <a:ln w="57150">
            <a:solidFill>
              <a:schemeClr val="accent1"/>
            </a:solidFill>
          </a:ln>
        </p:spPr>
        <p:txBody>
          <a:bodyPr wrap="square" rtlCol="0">
            <a:spAutoFit/>
          </a:bodyPr>
          <a:lstStyle/>
          <a:p>
            <a:r>
              <a:rPr lang="en-US" sz="3600" b="1" dirty="0">
                <a:solidFill>
                  <a:schemeClr val="bg1"/>
                </a:solidFill>
              </a:rPr>
              <a:t>Note: Review of policies is slated for September Finance/Audit Committee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01715" y="-289087"/>
            <a:ext cx="5391960" cy="10783920"/>
            <a:chOff x="0" y="0"/>
            <a:chExt cx="3175000" cy="6350000"/>
          </a:xfrm>
        </p:grpSpPr>
        <p:sp>
          <p:nvSpPr>
            <p:cNvPr id="3" name="Freeform 3"/>
            <p:cNvSpPr/>
            <p:nvPr/>
          </p:nvSpPr>
          <p:spPr>
            <a:xfrm>
              <a:off x="0" y="0"/>
              <a:ext cx="3175000" cy="6350000"/>
            </a:xfrm>
            <a:custGeom>
              <a:avLst/>
              <a:gdLst/>
              <a:ahLst/>
              <a:cxnLst/>
              <a:rect l="l" t="t" r="r" b="b"/>
              <a:pathLst>
                <a:path w="3175000" h="6350000">
                  <a:moveTo>
                    <a:pt x="0" y="3175000"/>
                  </a:moveTo>
                  <a:cubicBezTo>
                    <a:pt x="0" y="4928870"/>
                    <a:pt x="1421130" y="6350000"/>
                    <a:pt x="3175000" y="6350000"/>
                  </a:cubicBezTo>
                  <a:lnTo>
                    <a:pt x="3175000" y="0"/>
                  </a:lnTo>
                  <a:cubicBezTo>
                    <a:pt x="1421130" y="0"/>
                    <a:pt x="0" y="1421130"/>
                    <a:pt x="0" y="3175000"/>
                  </a:cubicBezTo>
                  <a:close/>
                </a:path>
              </a:pathLst>
            </a:custGeom>
            <a:solidFill>
              <a:srgbClr val="000000">
                <a:alpha val="0"/>
              </a:srgbClr>
            </a:solidFill>
            <a:ln w="12700">
              <a:solidFill>
                <a:srgbClr val="000000"/>
              </a:solidFill>
            </a:ln>
          </p:spPr>
          <p:txBody>
            <a:bodyPr/>
            <a:lstStyle/>
            <a:p>
              <a:endParaRPr lang="en-US"/>
            </a:p>
          </p:txBody>
        </p:sp>
      </p:grpSp>
      <p:grpSp>
        <p:nvGrpSpPr>
          <p:cNvPr id="4" name="Group 4"/>
          <p:cNvGrpSpPr/>
          <p:nvPr/>
        </p:nvGrpSpPr>
        <p:grpSpPr>
          <a:xfrm rot="-2350282">
            <a:off x="-862747" y="-2464297"/>
            <a:ext cx="13863584" cy="20250511"/>
            <a:chOff x="0" y="0"/>
            <a:chExt cx="3651314" cy="5333468"/>
          </a:xfrm>
        </p:grpSpPr>
        <p:sp>
          <p:nvSpPr>
            <p:cNvPr id="5" name="Freeform 5"/>
            <p:cNvSpPr/>
            <p:nvPr/>
          </p:nvSpPr>
          <p:spPr>
            <a:xfrm>
              <a:off x="0" y="0"/>
              <a:ext cx="3651314" cy="5333468"/>
            </a:xfrm>
            <a:custGeom>
              <a:avLst/>
              <a:gdLst/>
              <a:ahLst/>
              <a:cxnLst/>
              <a:rect l="l" t="t" r="r" b="b"/>
              <a:pathLst>
                <a:path w="3651314" h="5333468">
                  <a:moveTo>
                    <a:pt x="0" y="0"/>
                  </a:moveTo>
                  <a:lnTo>
                    <a:pt x="3651314" y="0"/>
                  </a:lnTo>
                  <a:lnTo>
                    <a:pt x="3651314" y="5333468"/>
                  </a:lnTo>
                  <a:lnTo>
                    <a:pt x="0" y="5333468"/>
                  </a:lnTo>
                  <a:close/>
                </a:path>
              </a:pathLst>
            </a:custGeom>
            <a:solidFill>
              <a:srgbClr val="004F9D"/>
            </a:solidFill>
          </p:spPr>
          <p:txBody>
            <a:bodyPr/>
            <a:lstStyle/>
            <a:p>
              <a:endParaRPr lang="en-US"/>
            </a:p>
          </p:txBody>
        </p:sp>
        <p:sp>
          <p:nvSpPr>
            <p:cNvPr id="6" name="TextBox 6"/>
            <p:cNvSpPr txBox="1"/>
            <p:nvPr/>
          </p:nvSpPr>
          <p:spPr>
            <a:xfrm>
              <a:off x="0" y="-38100"/>
              <a:ext cx="3651314" cy="537156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8796050" y="6819874"/>
            <a:ext cx="6396907" cy="3936895"/>
            <a:chOff x="0" y="0"/>
            <a:chExt cx="812800" cy="500227"/>
          </a:xfrm>
        </p:grpSpPr>
        <p:sp>
          <p:nvSpPr>
            <p:cNvPr id="8" name="Freeform 8"/>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9" name="TextBox 9"/>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3069089">
            <a:off x="10368953" y="7670475"/>
            <a:ext cx="8607453" cy="646073"/>
            <a:chOff x="0" y="0"/>
            <a:chExt cx="2266984" cy="170159"/>
          </a:xfrm>
        </p:grpSpPr>
        <p:sp>
          <p:nvSpPr>
            <p:cNvPr id="11" name="Freeform 11"/>
            <p:cNvSpPr/>
            <p:nvPr/>
          </p:nvSpPr>
          <p:spPr>
            <a:xfrm>
              <a:off x="0" y="0"/>
              <a:ext cx="2266984" cy="170159"/>
            </a:xfrm>
            <a:custGeom>
              <a:avLst/>
              <a:gdLst/>
              <a:ahLst/>
              <a:cxnLst/>
              <a:rect l="l" t="t" r="r" b="b"/>
              <a:pathLst>
                <a:path w="2266984" h="170159">
                  <a:moveTo>
                    <a:pt x="0" y="0"/>
                  </a:moveTo>
                  <a:lnTo>
                    <a:pt x="2266984" y="0"/>
                  </a:lnTo>
                  <a:lnTo>
                    <a:pt x="2266984" y="170159"/>
                  </a:lnTo>
                  <a:lnTo>
                    <a:pt x="0" y="170159"/>
                  </a:lnTo>
                  <a:close/>
                </a:path>
              </a:pathLst>
            </a:custGeom>
            <a:solidFill>
              <a:srgbClr val="001F54">
                <a:alpha val="85882"/>
              </a:srgbClr>
            </a:solidFill>
          </p:spPr>
          <p:txBody>
            <a:bodyPr/>
            <a:lstStyle/>
            <a:p>
              <a:endParaRPr lang="en-US"/>
            </a:p>
          </p:txBody>
        </p:sp>
        <p:sp>
          <p:nvSpPr>
            <p:cNvPr id="12" name="TextBox 12"/>
            <p:cNvSpPr txBox="1"/>
            <p:nvPr/>
          </p:nvSpPr>
          <p:spPr>
            <a:xfrm>
              <a:off x="0" y="-38100"/>
              <a:ext cx="2266984" cy="20825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rot="-10800000">
            <a:off x="8757950" y="0"/>
            <a:ext cx="5056291" cy="3111830"/>
            <a:chOff x="0" y="0"/>
            <a:chExt cx="812800" cy="500227"/>
          </a:xfrm>
        </p:grpSpPr>
        <p:sp>
          <p:nvSpPr>
            <p:cNvPr id="14" name="Freeform 14"/>
            <p:cNvSpPr/>
            <p:nvPr/>
          </p:nvSpPr>
          <p:spPr>
            <a:xfrm>
              <a:off x="0" y="0"/>
              <a:ext cx="812800" cy="500227"/>
            </a:xfrm>
            <a:custGeom>
              <a:avLst/>
              <a:gdLst/>
              <a:ahLst/>
              <a:cxnLst/>
              <a:rect l="l" t="t" r="r" b="b"/>
              <a:pathLst>
                <a:path w="812800" h="500227">
                  <a:moveTo>
                    <a:pt x="406400" y="0"/>
                  </a:moveTo>
                  <a:lnTo>
                    <a:pt x="812800" y="500227"/>
                  </a:lnTo>
                  <a:lnTo>
                    <a:pt x="0" y="500227"/>
                  </a:lnTo>
                  <a:lnTo>
                    <a:pt x="406400" y="0"/>
                  </a:lnTo>
                  <a:close/>
                </a:path>
              </a:pathLst>
            </a:custGeom>
            <a:solidFill>
              <a:srgbClr val="DDF4FF"/>
            </a:solidFill>
          </p:spPr>
          <p:txBody>
            <a:bodyPr/>
            <a:lstStyle/>
            <a:p>
              <a:endParaRPr lang="en-US"/>
            </a:p>
          </p:txBody>
        </p:sp>
        <p:sp>
          <p:nvSpPr>
            <p:cNvPr id="15" name="TextBox 15"/>
            <p:cNvSpPr txBox="1"/>
            <p:nvPr/>
          </p:nvSpPr>
          <p:spPr>
            <a:xfrm>
              <a:off x="127000" y="194148"/>
              <a:ext cx="558800" cy="27034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3048951">
            <a:off x="157417" y="3564933"/>
            <a:ext cx="21630912" cy="765830"/>
            <a:chOff x="0" y="0"/>
            <a:chExt cx="5697030" cy="201700"/>
          </a:xfrm>
        </p:grpSpPr>
        <p:sp>
          <p:nvSpPr>
            <p:cNvPr id="17" name="Freeform 17"/>
            <p:cNvSpPr/>
            <p:nvPr/>
          </p:nvSpPr>
          <p:spPr>
            <a:xfrm>
              <a:off x="0" y="0"/>
              <a:ext cx="5697031" cy="201700"/>
            </a:xfrm>
            <a:custGeom>
              <a:avLst/>
              <a:gdLst/>
              <a:ahLst/>
              <a:cxnLst/>
              <a:rect l="l" t="t" r="r" b="b"/>
              <a:pathLst>
                <a:path w="5697031" h="201700">
                  <a:moveTo>
                    <a:pt x="0" y="0"/>
                  </a:moveTo>
                  <a:lnTo>
                    <a:pt x="5697031" y="0"/>
                  </a:lnTo>
                  <a:lnTo>
                    <a:pt x="5697031" y="201700"/>
                  </a:lnTo>
                  <a:lnTo>
                    <a:pt x="0" y="201700"/>
                  </a:lnTo>
                  <a:close/>
                </a:path>
              </a:pathLst>
            </a:custGeom>
            <a:solidFill>
              <a:srgbClr val="001F54"/>
            </a:solidFill>
          </p:spPr>
          <p:txBody>
            <a:bodyPr/>
            <a:lstStyle/>
            <a:p>
              <a:endParaRPr lang="en-US"/>
            </a:p>
          </p:txBody>
        </p:sp>
        <p:sp>
          <p:nvSpPr>
            <p:cNvPr id="18" name="TextBox 18"/>
            <p:cNvSpPr txBox="1"/>
            <p:nvPr/>
          </p:nvSpPr>
          <p:spPr>
            <a:xfrm>
              <a:off x="0" y="-38100"/>
              <a:ext cx="5697030" cy="2398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3035437">
            <a:off x="9825559" y="2749177"/>
            <a:ext cx="10734798" cy="509903"/>
          </a:xfrm>
          <a:custGeom>
            <a:avLst/>
            <a:gdLst/>
            <a:ahLst/>
            <a:cxnLst/>
            <a:rect l="l" t="t" r="r" b="b"/>
            <a:pathLst>
              <a:path w="10734798" h="509903">
                <a:moveTo>
                  <a:pt x="0" y="0"/>
                </a:moveTo>
                <a:lnTo>
                  <a:pt x="10734797" y="0"/>
                </a:lnTo>
                <a:lnTo>
                  <a:pt x="10734797" y="509903"/>
                </a:lnTo>
                <a:lnTo>
                  <a:pt x="0" y="509903"/>
                </a:lnTo>
                <a:lnTo>
                  <a:pt x="0" y="0"/>
                </a:lnTo>
                <a:close/>
              </a:path>
            </a:pathLst>
          </a:custGeom>
          <a:blipFill>
            <a:blip r:embed="rId2">
              <a:alphaModFix amt="59000"/>
            </a:blip>
            <a:stretch>
              <a:fillRect/>
            </a:stretch>
          </a:blipFill>
        </p:spPr>
        <p:txBody>
          <a:bodyPr/>
          <a:lstStyle/>
          <a:p>
            <a:endParaRPr lang="en-US"/>
          </a:p>
        </p:txBody>
      </p:sp>
      <p:grpSp>
        <p:nvGrpSpPr>
          <p:cNvPr id="20" name="Group 20"/>
          <p:cNvGrpSpPr/>
          <p:nvPr/>
        </p:nvGrpSpPr>
        <p:grpSpPr>
          <a:xfrm rot="-3048951">
            <a:off x="1402194" y="3857784"/>
            <a:ext cx="21630912" cy="2057927"/>
            <a:chOff x="0" y="0"/>
            <a:chExt cx="5697030" cy="542006"/>
          </a:xfrm>
        </p:grpSpPr>
        <p:sp>
          <p:nvSpPr>
            <p:cNvPr id="21" name="Freeform 21"/>
            <p:cNvSpPr/>
            <p:nvPr/>
          </p:nvSpPr>
          <p:spPr>
            <a:xfrm>
              <a:off x="0" y="0"/>
              <a:ext cx="5697031" cy="542006"/>
            </a:xfrm>
            <a:custGeom>
              <a:avLst/>
              <a:gdLst/>
              <a:ahLst/>
              <a:cxnLst/>
              <a:rect l="l" t="t" r="r" b="b"/>
              <a:pathLst>
                <a:path w="5697031" h="542006">
                  <a:moveTo>
                    <a:pt x="0" y="0"/>
                  </a:moveTo>
                  <a:lnTo>
                    <a:pt x="5697031" y="0"/>
                  </a:lnTo>
                  <a:lnTo>
                    <a:pt x="5697031" y="542006"/>
                  </a:lnTo>
                  <a:lnTo>
                    <a:pt x="0" y="542006"/>
                  </a:lnTo>
                  <a:close/>
                </a:path>
              </a:pathLst>
            </a:custGeom>
            <a:solidFill>
              <a:srgbClr val="001F54"/>
            </a:solidFill>
          </p:spPr>
          <p:txBody>
            <a:bodyPr/>
            <a:lstStyle/>
            <a:p>
              <a:endParaRPr lang="en-US"/>
            </a:p>
          </p:txBody>
        </p:sp>
        <p:sp>
          <p:nvSpPr>
            <p:cNvPr id="22" name="TextBox 22"/>
            <p:cNvSpPr txBox="1"/>
            <p:nvPr/>
          </p:nvSpPr>
          <p:spPr>
            <a:xfrm>
              <a:off x="0" y="-38100"/>
              <a:ext cx="5697030" cy="580106"/>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3048951">
            <a:off x="2086259" y="4915164"/>
            <a:ext cx="21630912" cy="1565032"/>
            <a:chOff x="0" y="0"/>
            <a:chExt cx="5697030" cy="412190"/>
          </a:xfrm>
        </p:grpSpPr>
        <p:sp>
          <p:nvSpPr>
            <p:cNvPr id="24" name="Freeform 24"/>
            <p:cNvSpPr/>
            <p:nvPr/>
          </p:nvSpPr>
          <p:spPr>
            <a:xfrm>
              <a:off x="0" y="0"/>
              <a:ext cx="5697031" cy="412190"/>
            </a:xfrm>
            <a:custGeom>
              <a:avLst/>
              <a:gdLst/>
              <a:ahLst/>
              <a:cxnLst/>
              <a:rect l="l" t="t" r="r" b="b"/>
              <a:pathLst>
                <a:path w="5697031" h="412190">
                  <a:moveTo>
                    <a:pt x="0" y="0"/>
                  </a:moveTo>
                  <a:lnTo>
                    <a:pt x="5697031" y="0"/>
                  </a:lnTo>
                  <a:lnTo>
                    <a:pt x="5697031" y="412190"/>
                  </a:lnTo>
                  <a:lnTo>
                    <a:pt x="0" y="412190"/>
                  </a:lnTo>
                  <a:close/>
                </a:path>
              </a:pathLst>
            </a:custGeom>
            <a:solidFill>
              <a:srgbClr val="F58220"/>
            </a:solidFill>
          </p:spPr>
          <p:txBody>
            <a:bodyPr/>
            <a:lstStyle/>
            <a:p>
              <a:endParaRPr lang="en-US"/>
            </a:p>
          </p:txBody>
        </p:sp>
        <p:sp>
          <p:nvSpPr>
            <p:cNvPr id="25" name="TextBox 25"/>
            <p:cNvSpPr txBox="1"/>
            <p:nvPr/>
          </p:nvSpPr>
          <p:spPr>
            <a:xfrm>
              <a:off x="0" y="-38100"/>
              <a:ext cx="5697030" cy="45029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353322" y="2292471"/>
            <a:ext cx="6466784" cy="1011810"/>
          </a:xfrm>
          <a:custGeom>
            <a:avLst/>
            <a:gdLst/>
            <a:ahLst/>
            <a:cxnLst/>
            <a:rect l="l" t="t" r="r" b="b"/>
            <a:pathLst>
              <a:path w="6466784" h="1011810">
                <a:moveTo>
                  <a:pt x="0" y="0"/>
                </a:moveTo>
                <a:lnTo>
                  <a:pt x="6466784" y="0"/>
                </a:lnTo>
                <a:lnTo>
                  <a:pt x="6466784" y="1011810"/>
                </a:lnTo>
                <a:lnTo>
                  <a:pt x="0" y="1011810"/>
                </a:lnTo>
                <a:lnTo>
                  <a:pt x="0" y="0"/>
                </a:lnTo>
                <a:close/>
              </a:path>
            </a:pathLst>
          </a:custGeom>
          <a:blipFill>
            <a:blip r:embed="rId3"/>
            <a:stretch>
              <a:fillRect/>
            </a:stretch>
          </a:blipFill>
        </p:spPr>
        <p:txBody>
          <a:bodyPr/>
          <a:lstStyle/>
          <a:p>
            <a:endParaRPr lang="en-US"/>
          </a:p>
        </p:txBody>
      </p:sp>
      <p:sp>
        <p:nvSpPr>
          <p:cNvPr id="27" name="TextBox 27"/>
          <p:cNvSpPr txBox="1"/>
          <p:nvPr/>
        </p:nvSpPr>
        <p:spPr>
          <a:xfrm>
            <a:off x="0" y="4371877"/>
            <a:ext cx="9399790" cy="1897955"/>
          </a:xfrm>
          <a:prstGeom prst="rect">
            <a:avLst/>
          </a:prstGeom>
        </p:spPr>
        <p:txBody>
          <a:bodyPr lIns="0" tIns="0" rIns="0" bIns="0" rtlCol="0" anchor="t">
            <a:spAutoFit/>
          </a:bodyPr>
          <a:lstStyle/>
          <a:p>
            <a:pPr algn="ctr">
              <a:lnSpc>
                <a:spcPts val="7396"/>
              </a:lnSpc>
            </a:pPr>
            <a:r>
              <a:rPr lang="en-US" sz="6545" b="1" dirty="0">
                <a:solidFill>
                  <a:srgbClr val="DDF4FF"/>
                </a:solidFill>
                <a:latin typeface="Poppins Bold"/>
                <a:ea typeface="Poppins Bold"/>
                <a:cs typeface="Poppins Bold"/>
                <a:sym typeface="Poppins Bold"/>
              </a:rPr>
              <a:t>Suggestions and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265</TotalTime>
  <Words>1116</Words>
  <Application>Microsoft Office PowerPoint</Application>
  <PresentationFormat>Custom</PresentationFormat>
  <Paragraphs>109</Paragraphs>
  <Slides>14</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Open Sans 1 Bold</vt:lpstr>
      <vt:lpstr>Open Sans 1</vt:lpstr>
      <vt:lpstr>Poppins Bold</vt:lpstr>
      <vt:lpstr>Aptos</vt:lpstr>
      <vt:lpstr>Calibri</vt:lpstr>
      <vt:lpstr>Open Sans 2</vt:lpstr>
      <vt:lpstr>Arial</vt:lpstr>
      <vt:lpstr>Aptos Narrow</vt:lpstr>
      <vt:lpstr>Helvetica</vt:lpstr>
      <vt:lpstr>Poppins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 Neighbors Link Policies</dc:title>
  <dc:creator>Karin Anderson</dc:creator>
  <cp:lastModifiedBy>Carola Bracco</cp:lastModifiedBy>
  <cp:revision>11</cp:revision>
  <dcterms:created xsi:type="dcterms:W3CDTF">2006-08-16T00:00:00Z</dcterms:created>
  <dcterms:modified xsi:type="dcterms:W3CDTF">2025-07-09T21:21:19Z</dcterms:modified>
  <dc:identifier>DAGqLKLUARs</dc:identifier>
</cp:coreProperties>
</file>