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9144000"/>
  <p:embeddedFontLst>
    <p:embeddedFont>
      <p:font typeface="Play" panose="020B0604020202020204" charset="0"/>
      <p:regular r:id="rId8"/>
      <p:bold r:id="rId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 roundtripDataSignature="AMtx7mj2bJ2rF09KaX4mTQ+H4d594j1d9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customschemas.google.com/relationships/presentationmetadata" Target="meta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65472ea5b8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65472ea5b8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65472ea5b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65472ea5b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65472ea5b8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65472ea5b8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2" name="Google Shape;10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65472ea5b8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65472ea5b8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1000"/>
              </a:spcBef>
              <a:spcAft>
                <a:spcPts val="0"/>
              </a:spcAft>
              <a:buClr>
                <a:schemeClr val="dk1"/>
              </a:buClr>
              <a:buSzPts val="1100"/>
              <a:buFont typeface="Arial"/>
              <a:buNone/>
            </a:pPr>
            <a:r>
              <a:rPr lang="en-US">
                <a:solidFill>
                  <a:schemeClr val="dk1"/>
                </a:solidFill>
              </a:rPr>
              <a:t>Governance is essential for managing a fiscal sponsor. The sponsor’s board of directors has a fiduciary duty to ensure that the sponsor operates in line with its mission, complies with legal and regulatory requirements, and manages its financial resources effectively.</a:t>
            </a:r>
            <a:endParaRPr>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en-US">
                <a:solidFill>
                  <a:schemeClr val="dk1"/>
                </a:solidFill>
              </a:rPr>
              <a:t>The sponsor must ensure that their sponsored projects align with the sponsor's mission and comply with all applicable laws. This includes managing risks associated with projects, including legal, financial, and reputational risks. The sponsor also has responsibility for supporting sponsored projects, ensuring the project adheres to best practices and complies with the sponsor’s standards.  While the sponsor’s board is not going to be involved in the day-to-day of that work, the directors have a fiduciary duty to make sure that that sponsor’s leadership and staff are doing that work, and holding projects accountable.</a:t>
            </a:r>
            <a:endParaRPr sz="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jpg"/><Relationship Id="rId12"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jpg"/><Relationship Id="rId11" Type="http://schemas.openxmlformats.org/officeDocument/2006/relationships/image" Target="../media/image11.jpg"/><Relationship Id="rId5" Type="http://schemas.openxmlformats.org/officeDocument/2006/relationships/image" Target="../media/image5.jpg"/><Relationship Id="rId10" Type="http://schemas.openxmlformats.org/officeDocument/2006/relationships/image" Target="../media/image10.jpg"/><Relationship Id="rId4" Type="http://schemas.openxmlformats.org/officeDocument/2006/relationships/image" Target="../media/image4.jpg"/><Relationship Id="rId9"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365472ea5b8_0_6"/>
          <p:cNvSpPr txBox="1">
            <a:spLocks noGrp="1"/>
          </p:cNvSpPr>
          <p:nvPr>
            <p:ph type="ctrTitle"/>
          </p:nvPr>
        </p:nvSpPr>
        <p:spPr>
          <a:xfrm>
            <a:off x="1615450" y="1762438"/>
            <a:ext cx="9144000" cy="2387700"/>
          </a:xfrm>
          <a:prstGeom prst="rect">
            <a:avLst/>
          </a:prstGeom>
        </p:spPr>
        <p:txBody>
          <a:bodyPr spcFirstLastPara="1" wrap="square" lIns="91425" tIns="45700" rIns="91425" bIns="45700" anchor="b" anchorCtr="0">
            <a:normAutofit fontScale="90000"/>
          </a:bodyPr>
          <a:lstStyle/>
          <a:p>
            <a:pPr marL="0" lvl="0" indent="0" algn="ctr" rtl="0">
              <a:spcBef>
                <a:spcPts val="0"/>
              </a:spcBef>
              <a:spcAft>
                <a:spcPts val="0"/>
              </a:spcAft>
              <a:buNone/>
            </a:pPr>
            <a:endParaRPr sz="6500">
              <a:solidFill>
                <a:schemeClr val="accent2"/>
              </a:solidFill>
              <a:latin typeface="Arial"/>
              <a:ea typeface="Arial"/>
              <a:cs typeface="Arial"/>
              <a:sym typeface="Arial"/>
            </a:endParaRPr>
          </a:p>
          <a:p>
            <a:pPr marL="0" lvl="0" indent="0" algn="ctr" rtl="0">
              <a:spcBef>
                <a:spcPts val="0"/>
              </a:spcBef>
              <a:spcAft>
                <a:spcPts val="0"/>
              </a:spcAft>
              <a:buNone/>
            </a:pPr>
            <a:endParaRPr sz="6500">
              <a:solidFill>
                <a:schemeClr val="accent2"/>
              </a:solidFill>
              <a:latin typeface="Arial"/>
              <a:ea typeface="Arial"/>
              <a:cs typeface="Arial"/>
              <a:sym typeface="Arial"/>
            </a:endParaRPr>
          </a:p>
          <a:p>
            <a:pPr marL="0" lvl="0" indent="0" algn="ctr" rtl="0">
              <a:spcBef>
                <a:spcPts val="0"/>
              </a:spcBef>
              <a:spcAft>
                <a:spcPts val="0"/>
              </a:spcAft>
              <a:buNone/>
            </a:pPr>
            <a:endParaRPr sz="6500">
              <a:solidFill>
                <a:schemeClr val="accent2"/>
              </a:solidFill>
              <a:latin typeface="Arial"/>
              <a:ea typeface="Arial"/>
              <a:cs typeface="Arial"/>
              <a:sym typeface="Arial"/>
            </a:endParaRPr>
          </a:p>
          <a:p>
            <a:pPr marL="0" lvl="0" indent="0" algn="ctr" rtl="0">
              <a:spcBef>
                <a:spcPts val="0"/>
              </a:spcBef>
              <a:spcAft>
                <a:spcPts val="0"/>
              </a:spcAft>
              <a:buNone/>
            </a:pPr>
            <a:endParaRPr sz="6500">
              <a:solidFill>
                <a:schemeClr val="accent2"/>
              </a:solidFill>
              <a:latin typeface="Arial"/>
              <a:ea typeface="Arial"/>
              <a:cs typeface="Arial"/>
              <a:sym typeface="Arial"/>
            </a:endParaRPr>
          </a:p>
          <a:p>
            <a:pPr marL="0" lvl="0" indent="0" algn="ctr" rtl="0">
              <a:spcBef>
                <a:spcPts val="0"/>
              </a:spcBef>
              <a:spcAft>
                <a:spcPts val="0"/>
              </a:spcAft>
              <a:buNone/>
            </a:pPr>
            <a:r>
              <a:rPr lang="en-US" sz="6500">
                <a:solidFill>
                  <a:schemeClr val="accent2"/>
                </a:solidFill>
                <a:latin typeface="Arial"/>
                <a:ea typeface="Arial"/>
                <a:cs typeface="Arial"/>
                <a:sym typeface="Arial"/>
              </a:rPr>
              <a:t>ReSet Partnership</a:t>
            </a:r>
            <a:endParaRPr sz="6500">
              <a:solidFill>
                <a:schemeClr val="accent2"/>
              </a:solidFill>
              <a:latin typeface="Arial"/>
              <a:ea typeface="Arial"/>
              <a:cs typeface="Arial"/>
              <a:sym typeface="Arial"/>
            </a:endParaRPr>
          </a:p>
          <a:p>
            <a:pPr marL="0" lvl="0" indent="0" algn="ctr" rtl="0">
              <a:spcBef>
                <a:spcPts val="0"/>
              </a:spcBef>
              <a:spcAft>
                <a:spcPts val="0"/>
              </a:spcAft>
              <a:buNone/>
            </a:pPr>
            <a:endParaRPr>
              <a:solidFill>
                <a:schemeClr val="accent2"/>
              </a:solidFill>
              <a:latin typeface="Arial"/>
              <a:ea typeface="Arial"/>
              <a:cs typeface="Arial"/>
              <a:sym typeface="Arial"/>
            </a:endParaRPr>
          </a:p>
          <a:p>
            <a:pPr marL="0" lvl="0" indent="0" algn="ctr" rtl="0">
              <a:spcBef>
                <a:spcPts val="0"/>
              </a:spcBef>
              <a:spcAft>
                <a:spcPts val="0"/>
              </a:spcAft>
              <a:buNone/>
            </a:pPr>
            <a:r>
              <a:rPr lang="en-US">
                <a:solidFill>
                  <a:schemeClr val="accent2"/>
                </a:solidFill>
                <a:latin typeface="Arial"/>
                <a:ea typeface="Arial"/>
                <a:cs typeface="Arial"/>
                <a:sym typeface="Arial"/>
              </a:rPr>
              <a:t>Overview</a:t>
            </a:r>
            <a:endParaRPr>
              <a:solidFill>
                <a:schemeClr val="accent2"/>
              </a:solidFill>
              <a:latin typeface="Arial"/>
              <a:ea typeface="Arial"/>
              <a:cs typeface="Arial"/>
              <a:sym typeface="Arial"/>
            </a:endParaRPr>
          </a:p>
        </p:txBody>
      </p:sp>
      <p:pic>
        <p:nvPicPr>
          <p:cNvPr id="85" name="Google Shape;85;g365472ea5b8_0_6"/>
          <p:cNvPicPr preferRelativeResize="0"/>
          <p:nvPr/>
        </p:nvPicPr>
        <p:blipFill rotWithShape="1">
          <a:blip r:embed="rId3">
            <a:alphaModFix/>
          </a:blip>
          <a:srcRect/>
          <a:stretch/>
        </p:blipFill>
        <p:spPr>
          <a:xfrm>
            <a:off x="7910423" y="5956811"/>
            <a:ext cx="4090892" cy="64239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g365472ea5b8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solidFill>
                  <a:schemeClr val="accent2"/>
                </a:solidFill>
                <a:latin typeface="Arial"/>
                <a:ea typeface="Arial"/>
                <a:cs typeface="Arial"/>
                <a:sym typeface="Arial"/>
              </a:rPr>
              <a:t>What is a Fiscal Sponsor?</a:t>
            </a:r>
            <a:endParaRPr>
              <a:solidFill>
                <a:schemeClr val="accent2"/>
              </a:solidFill>
              <a:latin typeface="Arial"/>
              <a:ea typeface="Arial"/>
              <a:cs typeface="Arial"/>
              <a:sym typeface="Arial"/>
            </a:endParaRPr>
          </a:p>
        </p:txBody>
      </p:sp>
      <p:sp>
        <p:nvSpPr>
          <p:cNvPr id="91" name="Google Shape;91;g365472ea5b8_0_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3100"/>
              <a:t>A fiscal sponsor is a nonprofit organization that provides its tax-exempt status, financial management, and administrative support to another project or group that does not have its own 501(c)(3) designation, allowing that project to receive tax-deductible donations and grants while focusing on its mission</a:t>
            </a:r>
            <a:r>
              <a:rPr lang="en-US"/>
              <a:t>.</a:t>
            </a:r>
            <a:endParaRPr/>
          </a:p>
        </p:txBody>
      </p:sp>
      <p:pic>
        <p:nvPicPr>
          <p:cNvPr id="92" name="Google Shape;92;g365472ea5b8_0_0"/>
          <p:cNvPicPr preferRelativeResize="0"/>
          <p:nvPr/>
        </p:nvPicPr>
        <p:blipFill rotWithShape="1">
          <a:blip r:embed="rId3">
            <a:alphaModFix/>
          </a:blip>
          <a:srcRect/>
          <a:stretch/>
        </p:blipFill>
        <p:spPr>
          <a:xfrm>
            <a:off x="7910423" y="5956811"/>
            <a:ext cx="4090892" cy="64239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g365472ea5b8_0_12" title="fiscal-sponsorship-infographic.png"/>
          <p:cNvPicPr preferRelativeResize="0"/>
          <p:nvPr/>
        </p:nvPicPr>
        <p:blipFill>
          <a:blip r:embed="rId3">
            <a:alphaModFix/>
          </a:blip>
          <a:stretch>
            <a:fillRect/>
          </a:stretch>
        </p:blipFill>
        <p:spPr>
          <a:xfrm>
            <a:off x="646175" y="152400"/>
            <a:ext cx="5504676" cy="6553200"/>
          </a:xfrm>
          <a:prstGeom prst="rect">
            <a:avLst/>
          </a:prstGeom>
          <a:noFill/>
          <a:ln>
            <a:noFill/>
          </a:ln>
        </p:spPr>
      </p:pic>
      <p:pic>
        <p:nvPicPr>
          <p:cNvPr id="98" name="Google Shape;98;g365472ea5b8_0_12"/>
          <p:cNvPicPr preferRelativeResize="0"/>
          <p:nvPr/>
        </p:nvPicPr>
        <p:blipFill rotWithShape="1">
          <a:blip r:embed="rId4">
            <a:alphaModFix/>
          </a:blip>
          <a:srcRect/>
          <a:stretch/>
        </p:blipFill>
        <p:spPr>
          <a:xfrm>
            <a:off x="7764123" y="6063211"/>
            <a:ext cx="4090892" cy="642398"/>
          </a:xfrm>
          <a:prstGeom prst="rect">
            <a:avLst/>
          </a:prstGeom>
          <a:noFill/>
          <a:ln>
            <a:noFill/>
          </a:ln>
        </p:spPr>
      </p:pic>
      <p:sp>
        <p:nvSpPr>
          <p:cNvPr id="99" name="Google Shape;99;g365472ea5b8_0_12"/>
          <p:cNvSpPr txBox="1"/>
          <p:nvPr/>
        </p:nvSpPr>
        <p:spPr>
          <a:xfrm>
            <a:off x="6480050" y="377975"/>
            <a:ext cx="5230500" cy="1079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200" b="1">
                <a:solidFill>
                  <a:schemeClr val="accent2"/>
                </a:solidFill>
              </a:rPr>
              <a:t>Responsibilities </a:t>
            </a:r>
            <a:endParaRPr sz="3200" b="1">
              <a:solidFill>
                <a:schemeClr val="accent2"/>
              </a:solidFill>
            </a:endParaRPr>
          </a:p>
          <a:p>
            <a:pPr marL="0" lvl="0" indent="0" algn="ctr" rtl="0">
              <a:spcBef>
                <a:spcPts val="0"/>
              </a:spcBef>
              <a:spcAft>
                <a:spcPts val="0"/>
              </a:spcAft>
              <a:buNone/>
            </a:pPr>
            <a:r>
              <a:rPr lang="en-US" sz="3200" b="1">
                <a:solidFill>
                  <a:schemeClr val="accent2"/>
                </a:solidFill>
              </a:rPr>
              <a:t>Overview</a:t>
            </a:r>
            <a:endParaRPr sz="3200" b="1">
              <a:solidFill>
                <a:schemeClr val="accent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grpSp>
        <p:nvGrpSpPr>
          <p:cNvPr id="104" name="Google Shape;104;p1"/>
          <p:cNvGrpSpPr/>
          <p:nvPr/>
        </p:nvGrpSpPr>
        <p:grpSpPr>
          <a:xfrm>
            <a:off x="1364732" y="800516"/>
            <a:ext cx="8482959" cy="5412241"/>
            <a:chOff x="424452" y="3212"/>
            <a:chExt cx="8482959" cy="5412241"/>
          </a:xfrm>
        </p:grpSpPr>
        <p:sp>
          <p:nvSpPr>
            <p:cNvPr id="105" name="Google Shape;105;p1"/>
            <p:cNvSpPr/>
            <p:nvPr/>
          </p:nvSpPr>
          <p:spPr>
            <a:xfrm>
              <a:off x="7116834" y="1963934"/>
              <a:ext cx="170145" cy="745398"/>
            </a:xfrm>
            <a:custGeom>
              <a:avLst/>
              <a:gdLst/>
              <a:ahLst/>
              <a:cxnLst/>
              <a:rect l="l" t="t" r="r" b="b"/>
              <a:pathLst>
                <a:path w="120000" h="120000" extrusionOk="0">
                  <a:moveTo>
                    <a:pt x="0" y="0"/>
                  </a:moveTo>
                  <a:lnTo>
                    <a:pt x="0" y="120000"/>
                  </a:lnTo>
                  <a:lnTo>
                    <a:pt x="120000" y="120000"/>
                  </a:lnTo>
                </a:path>
              </a:pathLst>
            </a:custGeom>
            <a:noFill/>
            <a:ln w="19050" cap="flat" cmpd="sng">
              <a:solidFill>
                <a:srgbClr val="105675"/>
              </a:solidFill>
              <a:prstDash val="solid"/>
              <a:miter lim="800000"/>
              <a:headEnd type="none" w="sm" len="sm"/>
              <a:tailEnd type="none" w="sm" len="sm"/>
            </a:ln>
          </p:spPr>
        </p:sp>
        <p:sp>
          <p:nvSpPr>
            <p:cNvPr id="106" name="Google Shape;106;p1"/>
            <p:cNvSpPr/>
            <p:nvPr/>
          </p:nvSpPr>
          <p:spPr>
            <a:xfrm>
              <a:off x="6946689" y="1963934"/>
              <a:ext cx="170145" cy="745398"/>
            </a:xfrm>
            <a:custGeom>
              <a:avLst/>
              <a:gdLst/>
              <a:ahLst/>
              <a:cxnLst/>
              <a:rect l="l" t="t" r="r" b="b"/>
              <a:pathLst>
                <a:path w="120000" h="120000" extrusionOk="0">
                  <a:moveTo>
                    <a:pt x="120000" y="0"/>
                  </a:moveTo>
                  <a:lnTo>
                    <a:pt x="120000" y="120000"/>
                  </a:lnTo>
                  <a:lnTo>
                    <a:pt x="0" y="120000"/>
                  </a:lnTo>
                </a:path>
              </a:pathLst>
            </a:custGeom>
            <a:noFill/>
            <a:ln w="19050" cap="flat" cmpd="sng">
              <a:solidFill>
                <a:srgbClr val="105675"/>
              </a:solidFill>
              <a:prstDash val="solid"/>
              <a:miter lim="800000"/>
              <a:headEnd type="none" w="sm" len="sm"/>
              <a:tailEnd type="none" w="sm" len="sm"/>
            </a:ln>
          </p:spPr>
        </p:sp>
        <p:sp>
          <p:nvSpPr>
            <p:cNvPr id="107" name="Google Shape;107;p1"/>
            <p:cNvSpPr/>
            <p:nvPr/>
          </p:nvSpPr>
          <p:spPr>
            <a:xfrm>
              <a:off x="5156112" y="813428"/>
              <a:ext cx="1150506" cy="745398"/>
            </a:xfrm>
            <a:custGeom>
              <a:avLst/>
              <a:gdLst/>
              <a:ahLst/>
              <a:cxnLst/>
              <a:rect l="l" t="t" r="r" b="b"/>
              <a:pathLst>
                <a:path w="120000" h="120000" extrusionOk="0">
                  <a:moveTo>
                    <a:pt x="0" y="0"/>
                  </a:moveTo>
                  <a:lnTo>
                    <a:pt x="0" y="120000"/>
                  </a:lnTo>
                  <a:lnTo>
                    <a:pt x="120000" y="120000"/>
                  </a:lnTo>
                </a:path>
              </a:pathLst>
            </a:custGeom>
            <a:noFill/>
            <a:ln w="19050" cap="flat" cmpd="sng">
              <a:solidFill>
                <a:srgbClr val="0D4C67"/>
              </a:solidFill>
              <a:prstDash val="solid"/>
              <a:miter lim="800000"/>
              <a:headEnd type="none" w="sm" len="sm"/>
              <a:tailEnd type="none" w="sm" len="sm"/>
            </a:ln>
          </p:spPr>
        </p:sp>
        <p:sp>
          <p:nvSpPr>
            <p:cNvPr id="108" name="Google Shape;108;p1"/>
            <p:cNvSpPr/>
            <p:nvPr/>
          </p:nvSpPr>
          <p:spPr>
            <a:xfrm>
              <a:off x="2044883" y="2573435"/>
              <a:ext cx="206216" cy="2436910"/>
            </a:xfrm>
            <a:custGeom>
              <a:avLst/>
              <a:gdLst/>
              <a:ahLst/>
              <a:cxnLst/>
              <a:rect l="l" t="t" r="r" b="b"/>
              <a:pathLst>
                <a:path w="120000" h="120000" extrusionOk="0">
                  <a:moveTo>
                    <a:pt x="120000" y="0"/>
                  </a:moveTo>
                  <a:lnTo>
                    <a:pt x="120000" y="120000"/>
                  </a:lnTo>
                  <a:lnTo>
                    <a:pt x="0" y="120000"/>
                  </a:lnTo>
                </a:path>
              </a:pathLst>
            </a:custGeom>
            <a:noFill/>
            <a:ln w="19050" cap="flat" cmpd="sng">
              <a:solidFill>
                <a:srgbClr val="105675"/>
              </a:solidFill>
              <a:prstDash val="solid"/>
              <a:miter lim="800000"/>
              <a:headEnd type="none" w="sm" len="sm"/>
              <a:tailEnd type="none" w="sm" len="sm"/>
            </a:ln>
          </p:spPr>
        </p:sp>
        <p:sp>
          <p:nvSpPr>
            <p:cNvPr id="109" name="Google Shape;109;p1"/>
            <p:cNvSpPr/>
            <p:nvPr/>
          </p:nvSpPr>
          <p:spPr>
            <a:xfrm>
              <a:off x="2251099" y="2573435"/>
              <a:ext cx="134074" cy="1286404"/>
            </a:xfrm>
            <a:custGeom>
              <a:avLst/>
              <a:gdLst/>
              <a:ahLst/>
              <a:cxnLst/>
              <a:rect l="l" t="t" r="r" b="b"/>
              <a:pathLst>
                <a:path w="120000" h="120000" extrusionOk="0">
                  <a:moveTo>
                    <a:pt x="0" y="0"/>
                  </a:moveTo>
                  <a:lnTo>
                    <a:pt x="0" y="120000"/>
                  </a:lnTo>
                  <a:lnTo>
                    <a:pt x="120000" y="120000"/>
                  </a:lnTo>
                </a:path>
              </a:pathLst>
            </a:custGeom>
            <a:noFill/>
            <a:ln w="19050" cap="flat" cmpd="sng">
              <a:solidFill>
                <a:srgbClr val="105675"/>
              </a:solidFill>
              <a:prstDash val="solid"/>
              <a:miter lim="800000"/>
              <a:headEnd type="none" w="sm" len="sm"/>
              <a:tailEnd type="none" w="sm" len="sm"/>
            </a:ln>
          </p:spPr>
        </p:sp>
        <p:sp>
          <p:nvSpPr>
            <p:cNvPr id="110" name="Google Shape;110;p1"/>
            <p:cNvSpPr/>
            <p:nvPr/>
          </p:nvSpPr>
          <p:spPr>
            <a:xfrm>
              <a:off x="2126034" y="2573435"/>
              <a:ext cx="125064" cy="709335"/>
            </a:xfrm>
            <a:custGeom>
              <a:avLst/>
              <a:gdLst/>
              <a:ahLst/>
              <a:cxnLst/>
              <a:rect l="l" t="t" r="r" b="b"/>
              <a:pathLst>
                <a:path w="120000" h="120000" extrusionOk="0">
                  <a:moveTo>
                    <a:pt x="120000" y="0"/>
                  </a:moveTo>
                  <a:lnTo>
                    <a:pt x="120000" y="120000"/>
                  </a:lnTo>
                  <a:lnTo>
                    <a:pt x="0" y="120000"/>
                  </a:lnTo>
                </a:path>
              </a:pathLst>
            </a:custGeom>
            <a:noFill/>
            <a:ln w="19050" cap="flat" cmpd="sng">
              <a:solidFill>
                <a:srgbClr val="105675"/>
              </a:solidFill>
              <a:prstDash val="solid"/>
              <a:miter lim="800000"/>
              <a:headEnd type="none" w="sm" len="sm"/>
              <a:tailEnd type="none" w="sm" len="sm"/>
            </a:ln>
          </p:spPr>
        </p:sp>
        <p:sp>
          <p:nvSpPr>
            <p:cNvPr id="111" name="Google Shape;111;p1"/>
            <p:cNvSpPr/>
            <p:nvPr/>
          </p:nvSpPr>
          <p:spPr>
            <a:xfrm>
              <a:off x="3061315" y="1699221"/>
              <a:ext cx="1090907" cy="469106"/>
            </a:xfrm>
            <a:custGeom>
              <a:avLst/>
              <a:gdLst/>
              <a:ahLst/>
              <a:cxnLst/>
              <a:rect l="l" t="t" r="r" b="b"/>
              <a:pathLst>
                <a:path w="120000" h="120000" extrusionOk="0">
                  <a:moveTo>
                    <a:pt x="120000" y="0"/>
                  </a:moveTo>
                  <a:lnTo>
                    <a:pt x="120000" y="120000"/>
                  </a:lnTo>
                  <a:lnTo>
                    <a:pt x="0" y="120000"/>
                  </a:lnTo>
                </a:path>
              </a:pathLst>
            </a:custGeom>
            <a:noFill/>
            <a:ln w="19050" cap="flat" cmpd="sng">
              <a:solidFill>
                <a:srgbClr val="105675"/>
              </a:solidFill>
              <a:prstDash val="solid"/>
              <a:miter lim="800000"/>
              <a:headEnd type="none" w="sm" len="sm"/>
              <a:tailEnd type="none" w="sm" len="sm"/>
            </a:ln>
          </p:spPr>
        </p:sp>
        <p:sp>
          <p:nvSpPr>
            <p:cNvPr id="112" name="Google Shape;112;p1"/>
            <p:cNvSpPr/>
            <p:nvPr/>
          </p:nvSpPr>
          <p:spPr>
            <a:xfrm>
              <a:off x="4962438" y="813428"/>
              <a:ext cx="193673" cy="480684"/>
            </a:xfrm>
            <a:custGeom>
              <a:avLst/>
              <a:gdLst/>
              <a:ahLst/>
              <a:cxnLst/>
              <a:rect l="l" t="t" r="r" b="b"/>
              <a:pathLst>
                <a:path w="120000" h="120000" extrusionOk="0">
                  <a:moveTo>
                    <a:pt x="120000" y="0"/>
                  </a:moveTo>
                  <a:lnTo>
                    <a:pt x="120000" y="120000"/>
                  </a:lnTo>
                  <a:lnTo>
                    <a:pt x="0" y="120000"/>
                  </a:lnTo>
                </a:path>
              </a:pathLst>
            </a:custGeom>
            <a:noFill/>
            <a:ln w="19050" cap="flat" cmpd="sng">
              <a:solidFill>
                <a:srgbClr val="0D4C67"/>
              </a:solidFill>
              <a:prstDash val="solid"/>
              <a:miter lim="800000"/>
              <a:headEnd type="none" w="sm" len="sm"/>
              <a:tailEnd type="none" w="sm" len="sm"/>
            </a:ln>
          </p:spPr>
        </p:sp>
        <p:sp>
          <p:nvSpPr>
            <p:cNvPr id="113" name="Google Shape;113;p1"/>
            <p:cNvSpPr/>
            <p:nvPr/>
          </p:nvSpPr>
          <p:spPr>
            <a:xfrm>
              <a:off x="4345896" y="3212"/>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1"/>
            <p:cNvSpPr txBox="1"/>
            <p:nvPr/>
          </p:nvSpPr>
          <p:spPr>
            <a:xfrm>
              <a:off x="4345896" y="3212"/>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Executive Director  Carola Bracco</a:t>
              </a:r>
              <a:endParaRPr sz="1400" b="0" i="0" u="none" strike="noStrike" cap="none">
                <a:solidFill>
                  <a:srgbClr val="000000"/>
                </a:solidFill>
                <a:latin typeface="Arial"/>
                <a:ea typeface="Arial"/>
                <a:cs typeface="Arial"/>
                <a:sym typeface="Arial"/>
              </a:endParaRPr>
            </a:p>
          </p:txBody>
        </p:sp>
        <p:sp>
          <p:nvSpPr>
            <p:cNvPr id="115" name="Google Shape;115;p1"/>
            <p:cNvSpPr/>
            <p:nvPr/>
          </p:nvSpPr>
          <p:spPr>
            <a:xfrm>
              <a:off x="4426918" y="84234"/>
              <a:ext cx="486129" cy="648172"/>
            </a:xfrm>
            <a:prstGeom prst="rect">
              <a:avLst/>
            </a:prstGeom>
            <a:blipFill rotWithShape="1">
              <a:blip r:embed="rId3">
                <a:alphaModFix/>
              </a:blip>
              <a:stretch>
                <a:fillRect t="-2998" b="-2997"/>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p1"/>
            <p:cNvSpPr/>
            <p:nvPr/>
          </p:nvSpPr>
          <p:spPr>
            <a:xfrm>
              <a:off x="3342006" y="889005"/>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p1"/>
            <p:cNvSpPr txBox="1"/>
            <p:nvPr/>
          </p:nvSpPr>
          <p:spPr>
            <a:xfrm>
              <a:off x="3342006" y="889005"/>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Deputy Director Jeanette Gisbert</a:t>
              </a:r>
              <a:endParaRPr sz="1400" b="0" i="0" u="none" strike="noStrike" cap="none">
                <a:solidFill>
                  <a:srgbClr val="000000"/>
                </a:solidFill>
                <a:latin typeface="Arial"/>
                <a:ea typeface="Arial"/>
                <a:cs typeface="Arial"/>
                <a:sym typeface="Arial"/>
              </a:endParaRPr>
            </a:p>
          </p:txBody>
        </p:sp>
        <p:sp>
          <p:nvSpPr>
            <p:cNvPr id="118" name="Google Shape;118;p1"/>
            <p:cNvSpPr/>
            <p:nvPr/>
          </p:nvSpPr>
          <p:spPr>
            <a:xfrm>
              <a:off x="3455574" y="1000309"/>
              <a:ext cx="486129" cy="648172"/>
            </a:xfrm>
            <a:prstGeom prst="rect">
              <a:avLst/>
            </a:prstGeom>
            <a:blipFill rotWithShape="1">
              <a:blip r:embed="rId4">
                <a:alphaModFix/>
              </a:blip>
              <a:stretch>
                <a:fillRect l="-4998" r="-4997"/>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9" name="Google Shape;119;p1"/>
            <p:cNvSpPr/>
            <p:nvPr/>
          </p:nvSpPr>
          <p:spPr>
            <a:xfrm>
              <a:off x="1440884" y="1763220"/>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1"/>
            <p:cNvSpPr txBox="1"/>
            <p:nvPr/>
          </p:nvSpPr>
          <p:spPr>
            <a:xfrm>
              <a:off x="1440884" y="1763220"/>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a:solidFill>
                    <a:schemeClr val="lt1"/>
                  </a:solidFill>
                </a:rPr>
                <a:t>Chief Development</a:t>
              </a:r>
              <a:r>
                <a:rPr lang="en-US" sz="1000" b="0" i="0" u="none" strike="noStrike" cap="none">
                  <a:solidFill>
                    <a:schemeClr val="lt1"/>
                  </a:solidFill>
                  <a:latin typeface="Arial"/>
                  <a:ea typeface="Arial"/>
                  <a:cs typeface="Arial"/>
                  <a:sym typeface="Arial"/>
                </a:rPr>
                <a:t> </a:t>
              </a:r>
              <a:r>
                <a:rPr lang="en-US" sz="1000">
                  <a:solidFill>
                    <a:schemeClr val="lt1"/>
                  </a:solidFill>
                </a:rPr>
                <a:t>Officer</a:t>
              </a:r>
              <a:r>
                <a:rPr lang="en-US" sz="1000" b="0" i="0" u="none" strike="noStrike" cap="none">
                  <a:solidFill>
                    <a:schemeClr val="lt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35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Adrienne Vogel</a:t>
              </a:r>
              <a:endParaRPr sz="1400" b="0" i="0" u="none" strike="noStrike" cap="none">
                <a:solidFill>
                  <a:srgbClr val="000000"/>
                </a:solidFill>
                <a:latin typeface="Arial"/>
                <a:ea typeface="Arial"/>
                <a:cs typeface="Arial"/>
                <a:sym typeface="Arial"/>
              </a:endParaRPr>
            </a:p>
          </p:txBody>
        </p:sp>
        <p:sp>
          <p:nvSpPr>
            <p:cNvPr id="121" name="Google Shape;121;p1"/>
            <p:cNvSpPr/>
            <p:nvPr/>
          </p:nvSpPr>
          <p:spPr>
            <a:xfrm>
              <a:off x="1512883" y="1844243"/>
              <a:ext cx="486129" cy="648172"/>
            </a:xfrm>
            <a:prstGeom prst="rect">
              <a:avLst/>
            </a:prstGeom>
            <a:blipFill rotWithShape="1">
              <a:blip r:embed="rId5">
                <a:alphaModFix/>
              </a:blip>
              <a:stretch>
                <a:fillRect t="-16995" b="-16995"/>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2" name="Google Shape;122;p1"/>
            <p:cNvSpPr/>
            <p:nvPr/>
          </p:nvSpPr>
          <p:spPr>
            <a:xfrm>
              <a:off x="505603" y="2877663"/>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1"/>
            <p:cNvSpPr txBox="1"/>
            <p:nvPr/>
          </p:nvSpPr>
          <p:spPr>
            <a:xfrm>
              <a:off x="505603" y="2877663"/>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Development Officer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35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Cesar Zepeda</a:t>
              </a:r>
              <a:endParaRPr sz="1400" b="0" i="0" u="none" strike="noStrike" cap="none">
                <a:solidFill>
                  <a:srgbClr val="000000"/>
                </a:solidFill>
                <a:latin typeface="Arial"/>
                <a:ea typeface="Arial"/>
                <a:cs typeface="Arial"/>
                <a:sym typeface="Arial"/>
              </a:endParaRPr>
            </a:p>
          </p:txBody>
        </p:sp>
        <p:sp>
          <p:nvSpPr>
            <p:cNvPr id="124" name="Google Shape;124;p1"/>
            <p:cNvSpPr/>
            <p:nvPr/>
          </p:nvSpPr>
          <p:spPr>
            <a:xfrm>
              <a:off x="596029" y="2976328"/>
              <a:ext cx="486129" cy="648172"/>
            </a:xfrm>
            <a:prstGeom prst="rect">
              <a:avLst/>
            </a:prstGeom>
            <a:blipFill rotWithShape="1">
              <a:blip r:embed="rId6">
                <a:alphaModFix/>
              </a:blip>
              <a:stretch>
                <a:fillRect t="-16995" b="-16995"/>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1"/>
            <p:cNvSpPr/>
            <p:nvPr/>
          </p:nvSpPr>
          <p:spPr>
            <a:xfrm>
              <a:off x="2385174" y="3454732"/>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1"/>
            <p:cNvSpPr txBox="1"/>
            <p:nvPr/>
          </p:nvSpPr>
          <p:spPr>
            <a:xfrm>
              <a:off x="2385174" y="3454732"/>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Communications and Social Media Manager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35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Katie Graves-Abe</a:t>
              </a:r>
              <a:endParaRPr sz="1400" b="0" i="0" u="none" strike="noStrike" cap="none">
                <a:solidFill>
                  <a:srgbClr val="000000"/>
                </a:solidFill>
                <a:latin typeface="Arial"/>
                <a:ea typeface="Arial"/>
                <a:cs typeface="Arial"/>
                <a:sym typeface="Arial"/>
              </a:endParaRPr>
            </a:p>
          </p:txBody>
        </p:sp>
        <p:sp>
          <p:nvSpPr>
            <p:cNvPr id="127" name="Google Shape;127;p1"/>
            <p:cNvSpPr/>
            <p:nvPr/>
          </p:nvSpPr>
          <p:spPr>
            <a:xfrm>
              <a:off x="2466195" y="3535753"/>
              <a:ext cx="486129" cy="648172"/>
            </a:xfrm>
            <a:prstGeom prst="rect">
              <a:avLst/>
            </a:prstGeom>
            <a:blipFill rotWithShape="1">
              <a:blip r:embed="rId7">
                <a:alphaModFix/>
              </a:blip>
              <a:stretch>
                <a:fillRect l="-10996" r="-10997"/>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8" name="Google Shape;128;p1"/>
            <p:cNvSpPr/>
            <p:nvPr/>
          </p:nvSpPr>
          <p:spPr>
            <a:xfrm>
              <a:off x="424452" y="4605238"/>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129;p1"/>
            <p:cNvSpPr txBox="1"/>
            <p:nvPr/>
          </p:nvSpPr>
          <p:spPr>
            <a:xfrm>
              <a:off x="424452" y="4605238"/>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Development Associate</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35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Rina Lokaj</a:t>
              </a:r>
              <a:endParaRPr sz="1000" b="0" i="0" u="none" strike="noStrike" cap="none">
                <a:solidFill>
                  <a:schemeClr val="lt1"/>
                </a:solidFill>
                <a:latin typeface="Arial"/>
                <a:ea typeface="Arial"/>
                <a:cs typeface="Arial"/>
                <a:sym typeface="Arial"/>
              </a:endParaRPr>
            </a:p>
          </p:txBody>
        </p:sp>
        <p:sp>
          <p:nvSpPr>
            <p:cNvPr id="130" name="Google Shape;130;p1"/>
            <p:cNvSpPr/>
            <p:nvPr/>
          </p:nvSpPr>
          <p:spPr>
            <a:xfrm>
              <a:off x="505473" y="4686260"/>
              <a:ext cx="486129" cy="648172"/>
            </a:xfrm>
            <a:prstGeom prst="rect">
              <a:avLst/>
            </a:prstGeom>
            <a:blipFill rotWithShape="1">
              <a:blip r:embed="rId8">
                <a:alphaModFix/>
              </a:blip>
              <a:stretch>
                <a:fillRect l="-16995" r="-16995"/>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p1"/>
            <p:cNvSpPr/>
            <p:nvPr/>
          </p:nvSpPr>
          <p:spPr>
            <a:xfrm>
              <a:off x="6306619" y="1153719"/>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1"/>
            <p:cNvSpPr txBox="1"/>
            <p:nvPr/>
          </p:nvSpPr>
          <p:spPr>
            <a:xfrm>
              <a:off x="6306619" y="1153719"/>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Chief Financial Officer</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35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 Kathy Thorsberg</a:t>
              </a:r>
              <a:endParaRPr sz="1000" b="0" i="0" u="none" strike="noStrike" cap="none">
                <a:solidFill>
                  <a:schemeClr val="lt1"/>
                </a:solidFill>
                <a:latin typeface="Arial"/>
                <a:ea typeface="Arial"/>
                <a:cs typeface="Arial"/>
                <a:sym typeface="Arial"/>
              </a:endParaRPr>
            </a:p>
          </p:txBody>
        </p:sp>
        <p:sp>
          <p:nvSpPr>
            <p:cNvPr id="133" name="Google Shape;133;p1"/>
            <p:cNvSpPr/>
            <p:nvPr/>
          </p:nvSpPr>
          <p:spPr>
            <a:xfrm>
              <a:off x="6387640" y="1234740"/>
              <a:ext cx="486129" cy="648172"/>
            </a:xfrm>
            <a:prstGeom prst="rect">
              <a:avLst/>
            </a:prstGeom>
            <a:blipFill rotWithShape="1">
              <a:blip r:embed="rId9">
                <a:alphaModFix/>
              </a:blip>
              <a:stretch>
                <a:fillRect t="-16995" b="-16995"/>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p1"/>
            <p:cNvSpPr/>
            <p:nvPr/>
          </p:nvSpPr>
          <p:spPr>
            <a:xfrm>
              <a:off x="5326257" y="2304225"/>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 name="Google Shape;135;p1"/>
            <p:cNvSpPr txBox="1"/>
            <p:nvPr/>
          </p:nvSpPr>
          <p:spPr>
            <a:xfrm>
              <a:off x="5326257" y="2304225"/>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Senior Accounting Manager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35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Debbie Hubbe</a:t>
              </a:r>
              <a:endParaRPr sz="1000" b="0" i="0" u="none" strike="noStrike" cap="none">
                <a:solidFill>
                  <a:schemeClr val="lt1"/>
                </a:solidFill>
                <a:latin typeface="Arial"/>
                <a:ea typeface="Arial"/>
                <a:cs typeface="Arial"/>
                <a:sym typeface="Arial"/>
              </a:endParaRPr>
            </a:p>
          </p:txBody>
        </p:sp>
        <p:sp>
          <p:nvSpPr>
            <p:cNvPr id="136" name="Google Shape;136;p1"/>
            <p:cNvSpPr/>
            <p:nvPr/>
          </p:nvSpPr>
          <p:spPr>
            <a:xfrm>
              <a:off x="5393128" y="2334851"/>
              <a:ext cx="514431" cy="748963"/>
            </a:xfrm>
            <a:prstGeom prst="rect">
              <a:avLst/>
            </a:prstGeom>
            <a:blipFill rotWithShape="1">
              <a:blip r:embed="rId10">
                <a:alphaModFix/>
              </a:blip>
              <a:stretch>
                <a:fillRect t="-16995" b="-16995"/>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7" name="Google Shape;137;p1"/>
            <p:cNvSpPr/>
            <p:nvPr/>
          </p:nvSpPr>
          <p:spPr>
            <a:xfrm>
              <a:off x="7286980" y="2304225"/>
              <a:ext cx="1620431" cy="810215"/>
            </a:xfrm>
            <a:prstGeom prst="rect">
              <a:avLst/>
            </a:prstGeom>
            <a:solidFill>
              <a:srgbClr val="12608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1"/>
            <p:cNvSpPr txBox="1"/>
            <p:nvPr/>
          </p:nvSpPr>
          <p:spPr>
            <a:xfrm>
              <a:off x="7286980" y="2304225"/>
              <a:ext cx="1620431" cy="810215"/>
            </a:xfrm>
            <a:prstGeom prst="rect">
              <a:avLst/>
            </a:prstGeom>
            <a:noFill/>
            <a:ln>
              <a:noFill/>
            </a:ln>
          </p:spPr>
          <p:txBody>
            <a:bodyPr spcFirstLastPara="1" wrap="square" lIns="600225" tIns="6350" rIns="6350" bIns="6350" anchor="ctr" anchorCtr="0">
              <a:noAutofit/>
            </a:bodyPr>
            <a:lstStyle/>
            <a:p>
              <a:pPr marL="0" marR="0" lvl="0" indent="0" algn="ctr" rtl="0">
                <a:lnSpc>
                  <a:spcPct val="90000"/>
                </a:lnSpc>
                <a:spcBef>
                  <a:spcPts val="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Accounting Manager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350"/>
                </a:spcBef>
                <a:spcAft>
                  <a:spcPts val="0"/>
                </a:spcAft>
                <a:buClr>
                  <a:schemeClr val="lt1"/>
                </a:buClr>
                <a:buSzPts val="1000"/>
                <a:buFont typeface="Arial"/>
                <a:buNone/>
              </a:pPr>
              <a:r>
                <a:rPr lang="en-US" sz="1000" b="0" i="0" u="none" strike="noStrike" cap="none">
                  <a:solidFill>
                    <a:schemeClr val="lt1"/>
                  </a:solidFill>
                  <a:latin typeface="Arial"/>
                  <a:ea typeface="Arial"/>
                  <a:cs typeface="Arial"/>
                  <a:sym typeface="Arial"/>
                </a:rPr>
                <a:t>Anne Marie Curreri</a:t>
              </a:r>
              <a:endParaRPr sz="1400" b="0" i="0" u="none" strike="noStrike" cap="none">
                <a:solidFill>
                  <a:srgbClr val="000000"/>
                </a:solidFill>
                <a:latin typeface="Arial"/>
                <a:ea typeface="Arial"/>
                <a:cs typeface="Arial"/>
                <a:sym typeface="Arial"/>
              </a:endParaRPr>
            </a:p>
          </p:txBody>
        </p:sp>
        <p:sp>
          <p:nvSpPr>
            <p:cNvPr id="139" name="Google Shape;139;p1"/>
            <p:cNvSpPr/>
            <p:nvPr/>
          </p:nvSpPr>
          <p:spPr>
            <a:xfrm>
              <a:off x="7368001" y="2385247"/>
              <a:ext cx="486129" cy="648172"/>
            </a:xfrm>
            <a:prstGeom prst="rect">
              <a:avLst/>
            </a:prstGeom>
            <a:blipFill rotWithShape="1">
              <a:blip r:embed="rId11">
                <a:alphaModFix/>
              </a:blip>
              <a:stretch>
                <a:fillRect t="-15996" b="-15996"/>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140" name="Google Shape;140;p1"/>
          <p:cNvPicPr preferRelativeResize="0"/>
          <p:nvPr/>
        </p:nvPicPr>
        <p:blipFill rotWithShape="1">
          <a:blip r:embed="rId12">
            <a:alphaModFix/>
          </a:blip>
          <a:srcRect/>
          <a:stretch/>
        </p:blipFill>
        <p:spPr>
          <a:xfrm>
            <a:off x="7910423" y="5956811"/>
            <a:ext cx="4090893" cy="642398"/>
          </a:xfrm>
          <a:prstGeom prst="rect">
            <a:avLst/>
          </a:prstGeom>
          <a:noFill/>
          <a:ln>
            <a:noFill/>
          </a:ln>
        </p:spPr>
      </p:pic>
      <p:sp>
        <p:nvSpPr>
          <p:cNvPr id="141" name="Google Shape;141;p1"/>
          <p:cNvSpPr txBox="1"/>
          <p:nvPr/>
        </p:nvSpPr>
        <p:spPr>
          <a:xfrm>
            <a:off x="2886975" y="63850"/>
            <a:ext cx="6351600" cy="723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100" b="1" i="0" u="none" strike="noStrike" cap="none">
                <a:solidFill>
                  <a:schemeClr val="accent2"/>
                </a:solidFill>
              </a:rPr>
              <a:t>ReSet Support Team</a:t>
            </a:r>
            <a:endParaRPr sz="1500" b="1" i="0" u="none" strike="noStrike" cap="none">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365472ea5b8_0_2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solidFill>
                  <a:schemeClr val="accent2"/>
                </a:solidFill>
                <a:latin typeface="Arial"/>
                <a:ea typeface="Arial"/>
                <a:cs typeface="Arial"/>
                <a:sym typeface="Arial"/>
              </a:rPr>
              <a:t>Oversight</a:t>
            </a:r>
            <a:endParaRPr>
              <a:solidFill>
                <a:schemeClr val="accent2"/>
              </a:solidFill>
              <a:latin typeface="Arial"/>
              <a:ea typeface="Arial"/>
              <a:cs typeface="Arial"/>
              <a:sym typeface="Arial"/>
            </a:endParaRPr>
          </a:p>
        </p:txBody>
      </p:sp>
      <p:sp>
        <p:nvSpPr>
          <p:cNvPr id="147" name="Google Shape;147;g365472ea5b8_0_20"/>
          <p:cNvSpPr txBox="1">
            <a:spLocks noGrp="1"/>
          </p:cNvSpPr>
          <p:nvPr>
            <p:ph type="body" idx="1"/>
          </p:nvPr>
        </p:nvSpPr>
        <p:spPr>
          <a:xfrm>
            <a:off x="838200" y="1604325"/>
            <a:ext cx="10515600" cy="4995000"/>
          </a:xfrm>
          <a:prstGeom prst="rect">
            <a:avLst/>
          </a:prstGeom>
        </p:spPr>
        <p:txBody>
          <a:bodyPr spcFirstLastPara="1" wrap="square" lIns="91425" tIns="45700" rIns="91425" bIns="45700" anchor="t" anchorCtr="0">
            <a:normAutofit fontScale="62500" lnSpcReduction="10000"/>
          </a:bodyPr>
          <a:lstStyle/>
          <a:p>
            <a:pPr marL="457200" lvl="0" indent="-307975" algn="l" rtl="0">
              <a:lnSpc>
                <a:spcPct val="150000"/>
              </a:lnSpc>
              <a:spcBef>
                <a:spcPts val="1000"/>
              </a:spcBef>
              <a:spcAft>
                <a:spcPts val="0"/>
              </a:spcAft>
              <a:buSzPct val="66666"/>
              <a:buChar char="•"/>
            </a:pPr>
            <a:r>
              <a:rPr lang="en-US" sz="3000"/>
              <a:t>Monthly meeting with ReSet treasurer</a:t>
            </a:r>
            <a:endParaRPr sz="3000"/>
          </a:p>
          <a:p>
            <a:pPr marL="914400" lvl="1" indent="-288131" algn="l" rtl="0">
              <a:lnSpc>
                <a:spcPct val="150000"/>
              </a:lnSpc>
              <a:spcBef>
                <a:spcPts val="0"/>
              </a:spcBef>
              <a:spcAft>
                <a:spcPts val="0"/>
              </a:spcAft>
              <a:buSzPct val="60000"/>
              <a:buChar char="•"/>
            </a:pPr>
            <a:r>
              <a:rPr lang="en-US" sz="2500"/>
              <a:t>Governance</a:t>
            </a:r>
            <a:endParaRPr sz="2500"/>
          </a:p>
          <a:p>
            <a:pPr marL="914400" lvl="1" indent="-288131" algn="l" rtl="0">
              <a:lnSpc>
                <a:spcPct val="150000"/>
              </a:lnSpc>
              <a:spcBef>
                <a:spcPts val="0"/>
              </a:spcBef>
              <a:spcAft>
                <a:spcPts val="0"/>
              </a:spcAft>
              <a:buSzPct val="60000"/>
              <a:buChar char="•"/>
            </a:pPr>
            <a:r>
              <a:rPr lang="en-US" sz="2500"/>
              <a:t>Program compliance</a:t>
            </a:r>
            <a:endParaRPr sz="2500"/>
          </a:p>
          <a:p>
            <a:pPr marL="914400" lvl="1" indent="-288131" algn="l" rtl="0">
              <a:lnSpc>
                <a:spcPct val="150000"/>
              </a:lnSpc>
              <a:spcBef>
                <a:spcPts val="0"/>
              </a:spcBef>
              <a:spcAft>
                <a:spcPts val="0"/>
              </a:spcAft>
              <a:buSzPct val="60000"/>
              <a:buChar char="•"/>
            </a:pPr>
            <a:r>
              <a:rPr lang="en-US" sz="2500"/>
              <a:t>Risk management</a:t>
            </a:r>
            <a:endParaRPr sz="2500"/>
          </a:p>
          <a:p>
            <a:pPr marL="914400" lvl="1" indent="-288131" algn="l" rtl="0">
              <a:lnSpc>
                <a:spcPct val="150000"/>
              </a:lnSpc>
              <a:spcBef>
                <a:spcPts val="0"/>
              </a:spcBef>
              <a:spcAft>
                <a:spcPts val="0"/>
              </a:spcAft>
              <a:buSzPct val="60000"/>
              <a:buChar char="•"/>
            </a:pPr>
            <a:r>
              <a:rPr lang="en-US" sz="2500"/>
              <a:t>Knowledge sharing</a:t>
            </a:r>
            <a:endParaRPr sz="2500"/>
          </a:p>
          <a:p>
            <a:pPr marL="457200" lvl="0" indent="-307975" algn="l" rtl="0">
              <a:lnSpc>
                <a:spcPct val="150000"/>
              </a:lnSpc>
              <a:spcBef>
                <a:spcPts val="0"/>
              </a:spcBef>
              <a:spcAft>
                <a:spcPts val="0"/>
              </a:spcAft>
              <a:buSzPct val="66666"/>
              <a:buChar char="•"/>
            </a:pPr>
            <a:r>
              <a:rPr lang="en-US" sz="3000"/>
              <a:t>Frequent communication between scheduled meetings with ReSet Board Chair and Treasurer</a:t>
            </a:r>
            <a:endParaRPr sz="3000"/>
          </a:p>
          <a:p>
            <a:pPr marL="457200" lvl="0" indent="-307975" algn="l" rtl="0">
              <a:lnSpc>
                <a:spcPct val="150000"/>
              </a:lnSpc>
              <a:spcBef>
                <a:spcPts val="0"/>
              </a:spcBef>
              <a:spcAft>
                <a:spcPts val="0"/>
              </a:spcAft>
              <a:buSzPct val="66666"/>
              <a:buChar char="•"/>
            </a:pPr>
            <a:r>
              <a:rPr lang="en-US" sz="3000"/>
              <a:t>Attend annual ReSet Board Meeting</a:t>
            </a:r>
            <a:endParaRPr sz="3000"/>
          </a:p>
          <a:p>
            <a:pPr marL="457200" lvl="0" indent="-307975" algn="l" rtl="0">
              <a:lnSpc>
                <a:spcPct val="150000"/>
              </a:lnSpc>
              <a:spcBef>
                <a:spcPts val="0"/>
              </a:spcBef>
              <a:spcAft>
                <a:spcPts val="0"/>
              </a:spcAft>
              <a:buSzPct val="66666"/>
              <a:buChar char="•"/>
            </a:pPr>
            <a:r>
              <a:rPr lang="en-US" sz="3000"/>
              <a:t>Attend annual fundraiser </a:t>
            </a:r>
            <a:endParaRPr sz="3000"/>
          </a:p>
          <a:p>
            <a:pPr marL="457200" lvl="0" indent="-307975" algn="l" rtl="0">
              <a:lnSpc>
                <a:spcPct val="150000"/>
              </a:lnSpc>
              <a:spcBef>
                <a:spcPts val="0"/>
              </a:spcBef>
              <a:spcAft>
                <a:spcPts val="0"/>
              </a:spcAft>
              <a:buSzPct val="66666"/>
              <a:buChar char="•"/>
            </a:pPr>
            <a:r>
              <a:rPr lang="en-US" sz="3000"/>
              <a:t>Financial Oversight</a:t>
            </a:r>
            <a:endParaRPr sz="3000"/>
          </a:p>
          <a:p>
            <a:pPr marL="914400" lvl="1" indent="-288131" algn="l" rtl="0">
              <a:lnSpc>
                <a:spcPct val="150000"/>
              </a:lnSpc>
              <a:spcBef>
                <a:spcPts val="0"/>
              </a:spcBef>
              <a:spcAft>
                <a:spcPts val="0"/>
              </a:spcAft>
              <a:buSzPct val="60000"/>
              <a:buChar char="•"/>
            </a:pPr>
            <a:r>
              <a:rPr lang="en-US" sz="2500"/>
              <a:t>Monthly financial statements</a:t>
            </a:r>
            <a:endParaRPr sz="2500"/>
          </a:p>
          <a:p>
            <a:pPr marL="914400" lvl="1" indent="-288131" algn="l" rtl="0">
              <a:lnSpc>
                <a:spcPct val="150000"/>
              </a:lnSpc>
              <a:spcBef>
                <a:spcPts val="0"/>
              </a:spcBef>
              <a:spcAft>
                <a:spcPts val="0"/>
              </a:spcAft>
              <a:buSzPct val="60000"/>
              <a:buChar char="•"/>
            </a:pPr>
            <a:r>
              <a:rPr lang="en-US" sz="2500"/>
              <a:t>Monitor expenses</a:t>
            </a:r>
            <a:endParaRPr sz="2500"/>
          </a:p>
          <a:p>
            <a:pPr marL="0" lvl="0" indent="0" algn="l" rtl="0">
              <a:spcBef>
                <a:spcPts val="1000"/>
              </a:spcBef>
              <a:spcAft>
                <a:spcPts val="0"/>
              </a:spcAft>
              <a:buNone/>
            </a:pPr>
            <a:endParaRPr/>
          </a:p>
        </p:txBody>
      </p:sp>
      <p:pic>
        <p:nvPicPr>
          <p:cNvPr id="148" name="Google Shape;148;g365472ea5b8_0_20"/>
          <p:cNvPicPr preferRelativeResize="0"/>
          <p:nvPr/>
        </p:nvPicPr>
        <p:blipFill rotWithShape="1">
          <a:blip r:embed="rId3">
            <a:alphaModFix/>
          </a:blip>
          <a:srcRect/>
          <a:stretch/>
        </p:blipFill>
        <p:spPr>
          <a:xfrm>
            <a:off x="7910423" y="5956811"/>
            <a:ext cx="4090892" cy="642398"/>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297</Words>
  <Application>Microsoft Office PowerPoint</Application>
  <PresentationFormat>Widescreen</PresentationFormat>
  <Paragraphs>42</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Play</vt:lpstr>
      <vt:lpstr>Arial</vt:lpstr>
      <vt:lpstr>Office Theme</vt:lpstr>
      <vt:lpstr>    ReSet Partnership  Overview</vt:lpstr>
      <vt:lpstr>What is a Fiscal Sponsor?</vt:lpstr>
      <vt:lpstr>PowerPoint Presentation</vt:lpstr>
      <vt:lpstr>PowerPoint Presentation</vt:lpstr>
      <vt:lpstr>Oversight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ReSet Partnership  Overview</dc:title>
  <dc:creator>Jeanette Gisbert</dc:creator>
  <cp:lastModifiedBy>Carola Bracco</cp:lastModifiedBy>
  <cp:revision>1</cp:revision>
  <dcterms:created xsi:type="dcterms:W3CDTF">2025-06-23T21:38:05Z</dcterms:created>
  <dcterms:modified xsi:type="dcterms:W3CDTF">2025-09-16T15:48:44Z</dcterms:modified>
</cp:coreProperties>
</file>