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4" r:id="rId2"/>
    <p:sldId id="305" r:id="rId3"/>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a Bracco" userId="cc81f570713d6249" providerId="LiveId" clId="{EC1275C8-9216-4126-9D4B-F342DEBBC15F}"/>
    <pc:docChg chg="modSld">
      <pc:chgData name="Carola Bracco" userId="cc81f570713d6249" providerId="LiveId" clId="{EC1275C8-9216-4126-9D4B-F342DEBBC15F}" dt="2025-10-24T17:56:36.495" v="30" actId="404"/>
      <pc:docMkLst>
        <pc:docMk/>
      </pc:docMkLst>
      <pc:sldChg chg="modSp mod">
        <pc:chgData name="Carola Bracco" userId="cc81f570713d6249" providerId="LiveId" clId="{EC1275C8-9216-4126-9D4B-F342DEBBC15F}" dt="2025-10-24T17:55:30.219" v="18" actId="1076"/>
        <pc:sldMkLst>
          <pc:docMk/>
          <pc:sldMk cId="4270895797" sldId="304"/>
        </pc:sldMkLst>
        <pc:spChg chg="mod">
          <ac:chgData name="Carola Bracco" userId="cc81f570713d6249" providerId="LiveId" clId="{EC1275C8-9216-4126-9D4B-F342DEBBC15F}" dt="2025-10-24T17:55:22.250" v="17" actId="404"/>
          <ac:spMkLst>
            <pc:docMk/>
            <pc:sldMk cId="4270895797" sldId="304"/>
            <ac:spMk id="12" creationId="{BE97BCC8-3EB3-1363-EBA7-823A62AABFD9}"/>
          </ac:spMkLst>
        </pc:spChg>
        <pc:spChg chg="mod">
          <ac:chgData name="Carola Bracco" userId="cc81f570713d6249" providerId="LiveId" clId="{EC1275C8-9216-4126-9D4B-F342DEBBC15F}" dt="2025-10-24T17:55:30.219" v="18" actId="1076"/>
          <ac:spMkLst>
            <pc:docMk/>
            <pc:sldMk cId="4270895797" sldId="304"/>
            <ac:spMk id="24" creationId="{272CA18A-3D5A-968B-7397-406B2962C25A}"/>
          </ac:spMkLst>
        </pc:spChg>
      </pc:sldChg>
      <pc:sldChg chg="modSp mod">
        <pc:chgData name="Carola Bracco" userId="cc81f570713d6249" providerId="LiveId" clId="{EC1275C8-9216-4126-9D4B-F342DEBBC15F}" dt="2025-10-24T17:56:36.495" v="30" actId="404"/>
        <pc:sldMkLst>
          <pc:docMk/>
          <pc:sldMk cId="3281535105" sldId="305"/>
        </pc:sldMkLst>
        <pc:spChg chg="mod">
          <ac:chgData name="Carola Bracco" userId="cc81f570713d6249" providerId="LiveId" clId="{EC1275C8-9216-4126-9D4B-F342DEBBC15F}" dt="2025-10-24T17:56:36.495" v="30" actId="404"/>
          <ac:spMkLst>
            <pc:docMk/>
            <pc:sldMk cId="3281535105" sldId="305"/>
            <ac:spMk id="2" creationId="{D47BA4F2-4D7E-2E75-A46A-533AFBD85A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dirty="0"/>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2DEEBA1C-96C6-4218-ABFA-ECED7ABCEFAF}" type="datetimeFigureOut">
              <a:rPr lang="en-US" smtClean="0"/>
              <a:t>10/24/2025</a:t>
            </a:fld>
            <a:endParaRPr lang="en-US" dirty="0"/>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dirty="0"/>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8551CC3A-33A3-41A4-B78B-D67A4C77F058}" type="slidenum">
              <a:rPr lang="en-US" smtClean="0"/>
              <a:t>‹#›</a:t>
            </a:fld>
            <a:endParaRPr lang="en-US" dirty="0"/>
          </a:p>
        </p:txBody>
      </p:sp>
    </p:spTree>
    <p:extLst>
      <p:ext uri="{BB962C8B-B14F-4D97-AF65-F5344CB8AC3E}">
        <p14:creationId xmlns:p14="http://schemas.microsoft.com/office/powerpoint/2010/main" val="171239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0036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83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63384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45233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60698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210709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16217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24042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04582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34799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40499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10/24/2025</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82368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52A8872F-3C51-F038-5B23-0E10ED5D5E97}"/>
              </a:ext>
            </a:extLst>
          </p:cNvPr>
          <p:cNvSpPr/>
          <p:nvPr/>
        </p:nvSpPr>
        <p:spPr>
          <a:xfrm>
            <a:off x="3339408" y="207466"/>
            <a:ext cx="3283199" cy="2376606"/>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Case Management</a:t>
            </a:r>
          </a:p>
          <a:p>
            <a:pPr algn="ctr"/>
            <a:r>
              <a:rPr lang="en-US" sz="1400" dirty="0"/>
              <a:t>Individualized crisis mgmt. </a:t>
            </a:r>
          </a:p>
          <a:p>
            <a:pPr algn="ctr"/>
            <a:r>
              <a:rPr lang="en-US" sz="1400" dirty="0"/>
              <a:t>Handling individualized crisis and mental health intervention cases.  Critical for families who have been separated and need support in absence of detained or deported family member</a:t>
            </a:r>
          </a:p>
        </p:txBody>
      </p:sp>
      <p:sp>
        <p:nvSpPr>
          <p:cNvPr id="5" name="Oval 4">
            <a:extLst>
              <a:ext uri="{FF2B5EF4-FFF2-40B4-BE49-F238E27FC236}">
                <a16:creationId xmlns:a16="http://schemas.microsoft.com/office/drawing/2014/main" id="{5C47FE29-C976-B28A-28B4-DC1745FA26AA}"/>
              </a:ext>
            </a:extLst>
          </p:cNvPr>
          <p:cNvSpPr/>
          <p:nvPr/>
        </p:nvSpPr>
        <p:spPr>
          <a:xfrm>
            <a:off x="6351602" y="1937375"/>
            <a:ext cx="2295709" cy="185650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Rapid Response</a:t>
            </a:r>
          </a:p>
          <a:p>
            <a:pPr algn="ctr"/>
            <a:r>
              <a:rPr lang="en-US" sz="2800" dirty="0"/>
              <a:t>Program</a:t>
            </a:r>
          </a:p>
        </p:txBody>
      </p:sp>
      <p:sp>
        <p:nvSpPr>
          <p:cNvPr id="6" name="Oval 5">
            <a:extLst>
              <a:ext uri="{FF2B5EF4-FFF2-40B4-BE49-F238E27FC236}">
                <a16:creationId xmlns:a16="http://schemas.microsoft.com/office/drawing/2014/main" id="{A9FEAC08-C335-2F43-B528-2AFE82C761A7}"/>
              </a:ext>
            </a:extLst>
          </p:cNvPr>
          <p:cNvSpPr/>
          <p:nvPr/>
        </p:nvSpPr>
        <p:spPr>
          <a:xfrm>
            <a:off x="2703355" y="3127116"/>
            <a:ext cx="3058477" cy="3524250"/>
          </a:xfrm>
          <a:prstGeom prst="ellipse">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Community &amp; Municipal Outreach</a:t>
            </a:r>
          </a:p>
          <a:p>
            <a:pPr algn="ctr"/>
            <a:r>
              <a:rPr lang="en-US" sz="1400" dirty="0"/>
              <a:t>Educating municipalities, police, schools, hospitals and elected officials on the tools needed to offer informed and culturally responsive support to the immigrant community and preparing them to manage ICE Actions through TableTop Exercises we created</a:t>
            </a:r>
          </a:p>
        </p:txBody>
      </p:sp>
      <p:sp>
        <p:nvSpPr>
          <p:cNvPr id="7" name="Oval 6">
            <a:extLst>
              <a:ext uri="{FF2B5EF4-FFF2-40B4-BE49-F238E27FC236}">
                <a16:creationId xmlns:a16="http://schemas.microsoft.com/office/drawing/2014/main" id="{97FF0543-826F-BC87-C532-CCBB7B4B143E}"/>
              </a:ext>
            </a:extLst>
          </p:cNvPr>
          <p:cNvSpPr/>
          <p:nvPr/>
        </p:nvSpPr>
        <p:spPr>
          <a:xfrm>
            <a:off x="5869803" y="4272223"/>
            <a:ext cx="3065826" cy="249052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Community Education</a:t>
            </a:r>
          </a:p>
          <a:p>
            <a:pPr algn="ctr"/>
            <a:r>
              <a:rPr lang="en-US" sz="1400" dirty="0"/>
              <a:t>Addressing what Immigrants and allies need to know about constitutional rights, executive orders, registration requirements and changes to immigration law </a:t>
            </a:r>
          </a:p>
        </p:txBody>
      </p:sp>
      <p:sp>
        <p:nvSpPr>
          <p:cNvPr id="8" name="Oval 7">
            <a:extLst>
              <a:ext uri="{FF2B5EF4-FFF2-40B4-BE49-F238E27FC236}">
                <a16:creationId xmlns:a16="http://schemas.microsoft.com/office/drawing/2014/main" id="{BDB024DC-B448-7A37-4A86-18C434739A61}"/>
              </a:ext>
            </a:extLst>
          </p:cNvPr>
          <p:cNvSpPr/>
          <p:nvPr/>
        </p:nvSpPr>
        <p:spPr>
          <a:xfrm>
            <a:off x="8996501" y="3560618"/>
            <a:ext cx="3023116" cy="2668732"/>
          </a:xfrm>
          <a:prstGeom prst="ellipse">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Volunteer Coordination</a:t>
            </a:r>
          </a:p>
          <a:p>
            <a:pPr algn="ctr"/>
            <a:r>
              <a:rPr lang="en-US" sz="1400" dirty="0"/>
              <a:t>Supporting legal services, volunteers assist with general legal clinics &amp; Family Preparedness clinics.  Pro bono volunteer attorneys expand attorney capacity</a:t>
            </a:r>
          </a:p>
        </p:txBody>
      </p:sp>
      <p:sp>
        <p:nvSpPr>
          <p:cNvPr id="9" name="Oval 8">
            <a:extLst>
              <a:ext uri="{FF2B5EF4-FFF2-40B4-BE49-F238E27FC236}">
                <a16:creationId xmlns:a16="http://schemas.microsoft.com/office/drawing/2014/main" id="{FF88F254-7882-7828-9B90-FC6F0D20AF17}"/>
              </a:ext>
            </a:extLst>
          </p:cNvPr>
          <p:cNvSpPr/>
          <p:nvPr/>
        </p:nvSpPr>
        <p:spPr>
          <a:xfrm>
            <a:off x="8267704" y="95250"/>
            <a:ext cx="3866662" cy="2245977"/>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Immigration Legal Services</a:t>
            </a:r>
          </a:p>
          <a:p>
            <a:pPr algn="ctr"/>
            <a:r>
              <a:rPr lang="en-US" sz="1400" dirty="0"/>
              <a:t>Increasing advocacy for rule of law, defending against inhumane  polices, and proactively applying for immigration benefits that will protect individuals from deportation and family separation</a:t>
            </a:r>
          </a:p>
        </p:txBody>
      </p:sp>
      <p:cxnSp>
        <p:nvCxnSpPr>
          <p:cNvPr id="11" name="Straight Connector 10">
            <a:extLst>
              <a:ext uri="{FF2B5EF4-FFF2-40B4-BE49-F238E27FC236}">
                <a16:creationId xmlns:a16="http://schemas.microsoft.com/office/drawing/2014/main" id="{4C36E881-5386-49A0-4F21-4E938F954B2C}"/>
              </a:ext>
            </a:extLst>
          </p:cNvPr>
          <p:cNvCxnSpPr>
            <a:cxnSpLocks/>
            <a:stCxn id="9" idx="3"/>
          </p:cNvCxnSpPr>
          <p:nvPr/>
        </p:nvCxnSpPr>
        <p:spPr>
          <a:xfrm flipH="1">
            <a:off x="8485816" y="2012311"/>
            <a:ext cx="348148" cy="318314"/>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E97BCC8-3EB3-1363-EBA7-823A62AABFD9}"/>
              </a:ext>
            </a:extLst>
          </p:cNvPr>
          <p:cNvSpPr txBox="1"/>
          <p:nvPr/>
        </p:nvSpPr>
        <p:spPr>
          <a:xfrm>
            <a:off x="0" y="0"/>
            <a:ext cx="2850672" cy="6858000"/>
          </a:xfrm>
          <a:prstGeom prst="rect">
            <a:avLst/>
          </a:prstGeom>
          <a:solidFill>
            <a:schemeClr val="accent6"/>
          </a:solidFill>
        </p:spPr>
        <p:txBody>
          <a:bodyPr vert="horz" lIns="91440" tIns="45720" rIns="91440" bIns="45720" rtlCol="0" anchor="t">
            <a:normAutofit/>
          </a:bodyPr>
          <a:lstStyle/>
          <a:p>
            <a:pPr>
              <a:lnSpc>
                <a:spcPct val="90000"/>
              </a:lnSpc>
              <a:spcBef>
                <a:spcPct val="0"/>
              </a:spcBef>
              <a:spcAft>
                <a:spcPts val="600"/>
              </a:spcAft>
            </a:pPr>
            <a:endParaRPr lang="en-US" sz="4000" kern="1200" dirty="0">
              <a:solidFill>
                <a:srgbClr val="FFFFFF"/>
              </a:solidFill>
              <a:latin typeface="+mj-lt"/>
              <a:ea typeface="+mj-ea"/>
              <a:cs typeface="+mj-cs"/>
            </a:endParaRPr>
          </a:p>
          <a:p>
            <a:pPr>
              <a:lnSpc>
                <a:spcPct val="90000"/>
              </a:lnSpc>
              <a:spcBef>
                <a:spcPct val="0"/>
              </a:spcBef>
              <a:spcAft>
                <a:spcPts val="600"/>
              </a:spcAft>
            </a:pPr>
            <a:endParaRPr lang="en-US" sz="4000" kern="1200" dirty="0">
              <a:solidFill>
                <a:srgbClr val="FFFFFF"/>
              </a:solidFill>
              <a:latin typeface="+mj-lt"/>
              <a:ea typeface="+mj-ea"/>
              <a:cs typeface="+mj-cs"/>
            </a:endParaRPr>
          </a:p>
          <a:p>
            <a:pPr>
              <a:lnSpc>
                <a:spcPct val="90000"/>
              </a:lnSpc>
              <a:spcBef>
                <a:spcPct val="0"/>
              </a:spcBef>
              <a:spcAft>
                <a:spcPts val="600"/>
              </a:spcAft>
            </a:pPr>
            <a:endParaRPr lang="en-US" sz="3600" kern="1200" dirty="0">
              <a:solidFill>
                <a:srgbClr val="FFFFFF"/>
              </a:solidFill>
              <a:latin typeface="+mj-lt"/>
              <a:ea typeface="+mj-ea"/>
              <a:cs typeface="+mj-cs"/>
            </a:endParaRPr>
          </a:p>
          <a:p>
            <a:pPr>
              <a:lnSpc>
                <a:spcPct val="90000"/>
              </a:lnSpc>
              <a:spcBef>
                <a:spcPct val="0"/>
              </a:spcBef>
              <a:spcAft>
                <a:spcPts val="600"/>
              </a:spcAft>
            </a:pPr>
            <a:r>
              <a:rPr lang="en-US" sz="3200" dirty="0">
                <a:solidFill>
                  <a:srgbClr val="FFFFFF"/>
                </a:solidFill>
                <a:latin typeface="+mj-lt"/>
                <a:ea typeface="+mj-ea"/>
                <a:cs typeface="+mj-cs"/>
              </a:rPr>
              <a:t>Organizational</a:t>
            </a:r>
          </a:p>
          <a:p>
            <a:pPr>
              <a:lnSpc>
                <a:spcPct val="90000"/>
              </a:lnSpc>
              <a:spcBef>
                <a:spcPct val="0"/>
              </a:spcBef>
              <a:spcAft>
                <a:spcPts val="600"/>
              </a:spcAft>
            </a:pPr>
            <a:r>
              <a:rPr lang="en-US" sz="3600" kern="1200" dirty="0">
                <a:solidFill>
                  <a:srgbClr val="FFFFFF"/>
                </a:solidFill>
                <a:latin typeface="+mj-lt"/>
                <a:ea typeface="+mj-ea"/>
                <a:cs typeface="+mj-cs"/>
              </a:rPr>
              <a:t>RAPID RESPONSE</a:t>
            </a:r>
          </a:p>
          <a:p>
            <a:pPr>
              <a:lnSpc>
                <a:spcPct val="90000"/>
              </a:lnSpc>
              <a:spcBef>
                <a:spcPct val="0"/>
              </a:spcBef>
              <a:spcAft>
                <a:spcPts val="600"/>
              </a:spcAft>
            </a:pPr>
            <a:r>
              <a:rPr lang="en-US" sz="3600" dirty="0">
                <a:solidFill>
                  <a:srgbClr val="FFFFFF"/>
                </a:solidFill>
                <a:latin typeface="+mj-lt"/>
                <a:ea typeface="+mj-ea"/>
                <a:cs typeface="+mj-cs"/>
              </a:rPr>
              <a:t>PROGRAM</a:t>
            </a:r>
          </a:p>
          <a:p>
            <a:pPr>
              <a:lnSpc>
                <a:spcPct val="90000"/>
              </a:lnSpc>
              <a:spcBef>
                <a:spcPct val="0"/>
              </a:spcBef>
              <a:spcAft>
                <a:spcPts val="600"/>
              </a:spcAft>
            </a:pPr>
            <a:endParaRPr lang="en-US" sz="4400" kern="1200" dirty="0">
              <a:solidFill>
                <a:srgbClr val="FFFFFF"/>
              </a:solidFill>
              <a:latin typeface="+mj-lt"/>
              <a:ea typeface="+mj-ea"/>
              <a:cs typeface="+mj-cs"/>
            </a:endParaRPr>
          </a:p>
          <a:p>
            <a:pPr>
              <a:lnSpc>
                <a:spcPct val="90000"/>
              </a:lnSpc>
              <a:spcBef>
                <a:spcPct val="0"/>
              </a:spcBef>
              <a:spcAft>
                <a:spcPts val="600"/>
              </a:spcAft>
            </a:pPr>
            <a:endParaRPr lang="en-US" sz="4400" kern="1200" dirty="0">
              <a:solidFill>
                <a:srgbClr val="FFFFFF"/>
              </a:solidFill>
              <a:latin typeface="+mj-lt"/>
              <a:ea typeface="+mj-ea"/>
              <a:cs typeface="+mj-cs"/>
            </a:endParaRPr>
          </a:p>
          <a:p>
            <a:pPr>
              <a:lnSpc>
                <a:spcPct val="90000"/>
              </a:lnSpc>
              <a:spcBef>
                <a:spcPct val="0"/>
              </a:spcBef>
              <a:spcAft>
                <a:spcPts val="600"/>
              </a:spcAft>
            </a:pPr>
            <a:r>
              <a:rPr lang="en-US" sz="2400" dirty="0">
                <a:solidFill>
                  <a:srgbClr val="FFFFFF"/>
                </a:solidFill>
                <a:latin typeface="+mj-lt"/>
                <a:ea typeface="+mj-ea"/>
                <a:cs typeface="+mj-cs"/>
              </a:rPr>
              <a:t>October 23, 2025</a:t>
            </a:r>
            <a:endParaRPr lang="en-US" sz="2400" kern="1200" dirty="0">
              <a:solidFill>
                <a:srgbClr val="FFFFFF"/>
              </a:solidFill>
              <a:latin typeface="+mj-lt"/>
              <a:ea typeface="+mj-ea"/>
              <a:cs typeface="+mj-cs"/>
            </a:endParaRPr>
          </a:p>
        </p:txBody>
      </p:sp>
      <p:cxnSp>
        <p:nvCxnSpPr>
          <p:cNvPr id="15" name="Straight Connector 14">
            <a:extLst>
              <a:ext uri="{FF2B5EF4-FFF2-40B4-BE49-F238E27FC236}">
                <a16:creationId xmlns:a16="http://schemas.microsoft.com/office/drawing/2014/main" id="{32BA7EA6-23E9-5336-E12D-F2748C8EB15E}"/>
              </a:ext>
            </a:extLst>
          </p:cNvPr>
          <p:cNvCxnSpPr>
            <a:cxnSpLocks/>
          </p:cNvCxnSpPr>
          <p:nvPr/>
        </p:nvCxnSpPr>
        <p:spPr>
          <a:xfrm flipH="1" flipV="1">
            <a:off x="8423658" y="3302518"/>
            <a:ext cx="1017887" cy="8216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9226600-990E-4E8B-8DDF-AE4DD5612777}"/>
              </a:ext>
            </a:extLst>
          </p:cNvPr>
          <p:cNvCxnSpPr>
            <a:cxnSpLocks/>
          </p:cNvCxnSpPr>
          <p:nvPr/>
        </p:nvCxnSpPr>
        <p:spPr>
          <a:xfrm>
            <a:off x="6337727" y="2109815"/>
            <a:ext cx="389644" cy="231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47F9D8B-C2FB-4B29-420F-3FC8EEC97ADF}"/>
              </a:ext>
            </a:extLst>
          </p:cNvPr>
          <p:cNvCxnSpPr>
            <a:cxnSpLocks/>
          </p:cNvCxnSpPr>
          <p:nvPr/>
        </p:nvCxnSpPr>
        <p:spPr>
          <a:xfrm flipV="1">
            <a:off x="5551714" y="3209731"/>
            <a:ext cx="1315617" cy="6963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3500A8-FA54-AD53-6A7B-5B97B3A56E62}"/>
              </a:ext>
            </a:extLst>
          </p:cNvPr>
          <p:cNvCxnSpPr>
            <a:cxnSpLocks/>
          </p:cNvCxnSpPr>
          <p:nvPr/>
        </p:nvCxnSpPr>
        <p:spPr>
          <a:xfrm flipV="1">
            <a:off x="7697755" y="3684766"/>
            <a:ext cx="0" cy="5874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A5B82EE-D49F-6B3A-2015-8D338F4747BA}"/>
              </a:ext>
            </a:extLst>
          </p:cNvPr>
          <p:cNvCxnSpPr>
            <a:cxnSpLocks/>
          </p:cNvCxnSpPr>
          <p:nvPr/>
        </p:nvCxnSpPr>
        <p:spPr>
          <a:xfrm flipV="1">
            <a:off x="8423657" y="2307001"/>
            <a:ext cx="1296610" cy="2582240"/>
          </a:xfrm>
          <a:prstGeom prst="straightConnector1">
            <a:avLst/>
          </a:prstGeom>
          <a:ln w="44450">
            <a:tailEnd type="triangle"/>
          </a:ln>
        </p:spPr>
        <p:style>
          <a:lnRef idx="1">
            <a:schemeClr val="accent6"/>
          </a:lnRef>
          <a:fillRef idx="0">
            <a:schemeClr val="accent6"/>
          </a:fillRef>
          <a:effectRef idx="0">
            <a:schemeClr val="accent6"/>
          </a:effectRef>
          <a:fontRef idx="minor">
            <a:schemeClr val="tx1"/>
          </a:fontRef>
        </p:style>
      </p:cxnSp>
      <p:cxnSp>
        <p:nvCxnSpPr>
          <p:cNvPr id="27" name="Straight Arrow Connector 26">
            <a:extLst>
              <a:ext uri="{FF2B5EF4-FFF2-40B4-BE49-F238E27FC236}">
                <a16:creationId xmlns:a16="http://schemas.microsoft.com/office/drawing/2014/main" id="{8D00BDAD-18F9-1EBC-0197-61284505AEB2}"/>
              </a:ext>
            </a:extLst>
          </p:cNvPr>
          <p:cNvCxnSpPr>
            <a:cxnSpLocks/>
          </p:cNvCxnSpPr>
          <p:nvPr/>
        </p:nvCxnSpPr>
        <p:spPr>
          <a:xfrm flipH="1" flipV="1">
            <a:off x="5776215" y="4531760"/>
            <a:ext cx="783205" cy="357481"/>
          </a:xfrm>
          <a:prstGeom prst="straightConnector1">
            <a:avLst/>
          </a:prstGeom>
          <a:ln w="44450">
            <a:tailEnd type="triangle"/>
          </a:ln>
        </p:spPr>
        <p:style>
          <a:lnRef idx="1">
            <a:schemeClr val="accent6"/>
          </a:lnRef>
          <a:fillRef idx="0">
            <a:schemeClr val="accent6"/>
          </a:fillRef>
          <a:effectRef idx="0">
            <a:schemeClr val="accent6"/>
          </a:effectRef>
          <a:fontRef idx="minor">
            <a:schemeClr val="tx1"/>
          </a:fontRef>
        </p:style>
      </p:cxnSp>
      <p:cxnSp>
        <p:nvCxnSpPr>
          <p:cNvPr id="28" name="Straight Arrow Connector 27">
            <a:extLst>
              <a:ext uri="{FF2B5EF4-FFF2-40B4-BE49-F238E27FC236}">
                <a16:creationId xmlns:a16="http://schemas.microsoft.com/office/drawing/2014/main" id="{554D3B2A-DDA8-4B33-2C5C-3122708B2B8B}"/>
              </a:ext>
            </a:extLst>
          </p:cNvPr>
          <p:cNvCxnSpPr>
            <a:cxnSpLocks/>
          </p:cNvCxnSpPr>
          <p:nvPr/>
        </p:nvCxnSpPr>
        <p:spPr>
          <a:xfrm flipV="1">
            <a:off x="10556316" y="2341227"/>
            <a:ext cx="0" cy="1219391"/>
          </a:xfrm>
          <a:prstGeom prst="straightConnector1">
            <a:avLst/>
          </a:prstGeom>
          <a:ln w="444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CE5B8EE1-D663-C9EE-4EA9-E778CE85E47F}"/>
              </a:ext>
            </a:extLst>
          </p:cNvPr>
          <p:cNvCxnSpPr>
            <a:cxnSpLocks/>
            <a:stCxn id="9" idx="2"/>
          </p:cNvCxnSpPr>
          <p:nvPr/>
        </p:nvCxnSpPr>
        <p:spPr>
          <a:xfrm flipH="1">
            <a:off x="6559420" y="1218239"/>
            <a:ext cx="1708284" cy="15532"/>
          </a:xfrm>
          <a:prstGeom prst="straightConnector1">
            <a:avLst/>
          </a:prstGeom>
          <a:ln w="44450">
            <a:tailEnd type="triangle"/>
          </a:ln>
        </p:spPr>
        <p:style>
          <a:lnRef idx="1">
            <a:schemeClr val="accent6"/>
          </a:lnRef>
          <a:fillRef idx="0">
            <a:schemeClr val="accent6"/>
          </a:fillRef>
          <a:effectRef idx="0">
            <a:schemeClr val="accent6"/>
          </a:effectRef>
          <a:fontRef idx="minor">
            <a:schemeClr val="tx1"/>
          </a:fontRef>
        </p:style>
      </p:cxnSp>
      <p:sp>
        <p:nvSpPr>
          <p:cNvPr id="24" name="Freeform 12">
            <a:extLst>
              <a:ext uri="{FF2B5EF4-FFF2-40B4-BE49-F238E27FC236}">
                <a16:creationId xmlns:a16="http://schemas.microsoft.com/office/drawing/2014/main" id="{272CA18A-3D5A-968B-7397-406B2962C25A}"/>
              </a:ext>
            </a:extLst>
          </p:cNvPr>
          <p:cNvSpPr/>
          <p:nvPr/>
        </p:nvSpPr>
        <p:spPr>
          <a:xfrm>
            <a:off x="303815" y="95250"/>
            <a:ext cx="3283198" cy="533400"/>
          </a:xfrm>
          <a:custGeom>
            <a:avLst/>
            <a:gdLst/>
            <a:ahLst/>
            <a:cxnLst/>
            <a:rect l="l" t="t" r="r" b="b"/>
            <a:pathLst>
              <a:path w="7378097" h="1154396">
                <a:moveTo>
                  <a:pt x="0" y="0"/>
                </a:moveTo>
                <a:lnTo>
                  <a:pt x="7378097" y="0"/>
                </a:lnTo>
                <a:lnTo>
                  <a:pt x="7378097" y="1154396"/>
                </a:lnTo>
                <a:lnTo>
                  <a:pt x="0" y="1154396"/>
                </a:lnTo>
                <a:lnTo>
                  <a:pt x="0" y="0"/>
                </a:lnTo>
                <a:close/>
              </a:path>
            </a:pathLst>
          </a:custGeom>
          <a:blipFill>
            <a:blip r:embed="rId2"/>
            <a:stretch>
              <a:fillRect/>
            </a:stretch>
          </a:blipFill>
        </p:spPr>
        <p:txBody>
          <a:bodyPr/>
          <a:lstStyle/>
          <a:p>
            <a:endParaRPr lang="en-US" dirty="0"/>
          </a:p>
        </p:txBody>
      </p:sp>
    </p:spTree>
    <p:extLst>
      <p:ext uri="{BB962C8B-B14F-4D97-AF65-F5344CB8AC3E}">
        <p14:creationId xmlns:p14="http://schemas.microsoft.com/office/powerpoint/2010/main" val="4270895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7BA4F2-4D7E-2E75-A46A-533AFBD85A24}"/>
              </a:ext>
            </a:extLst>
          </p:cNvPr>
          <p:cNvSpPr txBox="1"/>
          <p:nvPr/>
        </p:nvSpPr>
        <p:spPr>
          <a:xfrm>
            <a:off x="118873" y="173736"/>
            <a:ext cx="12073128" cy="6524863"/>
          </a:xfrm>
          <a:prstGeom prst="rect">
            <a:avLst/>
          </a:prstGeom>
          <a:noFill/>
        </p:spPr>
        <p:txBody>
          <a:bodyPr wrap="square" rtlCol="0">
            <a:spAutoFit/>
          </a:bodyPr>
          <a:lstStyle/>
          <a:p>
            <a:r>
              <a:rPr lang="en-US" sz="2000" b="1" dirty="0">
                <a:solidFill>
                  <a:schemeClr val="tx2"/>
                </a:solidFill>
              </a:rPr>
              <a:t>Neighbors Link Law Practice is leading community efforts in Legal Rapid Response Programming: </a:t>
            </a:r>
          </a:p>
          <a:p>
            <a:r>
              <a:rPr lang="en-US" dirty="0"/>
              <a:t> </a:t>
            </a:r>
          </a:p>
          <a:p>
            <a:pPr marL="285750" lvl="0" indent="-285750">
              <a:buFont typeface="Arial" panose="020B0604020202020204" pitchFamily="34" charset="0"/>
              <a:buChar char="•"/>
            </a:pPr>
            <a:r>
              <a:rPr lang="en-US" dirty="0"/>
              <a:t>Assess if rapid response call is regarding an individual subject to imminent detention vs someone who is already detained.</a:t>
            </a:r>
          </a:p>
          <a:p>
            <a:pPr lvl="0"/>
            <a:endParaRPr lang="en-US" dirty="0"/>
          </a:p>
          <a:p>
            <a:pPr marL="285750" lvl="0" indent="-285750">
              <a:buFont typeface="Arial" panose="020B0604020202020204" pitchFamily="34" charset="0"/>
              <a:buChar char="•"/>
            </a:pPr>
            <a:r>
              <a:rPr lang="en-US" dirty="0"/>
              <a:t>Detained rapid response: conduct phone intake to assist the family member to obtain A number and country of origin, locate the detained individual and determine if they are post order, we also obtain data regarding past immigration and criminal history to assess the viability to obtain relief from deportation.</a:t>
            </a:r>
          </a:p>
          <a:p>
            <a:pPr lvl="0"/>
            <a:endParaRPr lang="en-US" dirty="0"/>
          </a:p>
          <a:p>
            <a:pPr marL="742950" lvl="1" indent="-285750">
              <a:buFont typeface="Arial" panose="020B0604020202020204" pitchFamily="34" charset="0"/>
              <a:buChar char="•"/>
            </a:pPr>
            <a:r>
              <a:rPr lang="en-US" dirty="0"/>
              <a:t>If possible, we take these cases for direct representation. </a:t>
            </a:r>
          </a:p>
          <a:p>
            <a:pPr marL="742950" lvl="1" indent="-285750">
              <a:buFont typeface="Arial" panose="020B0604020202020204" pitchFamily="34" charset="0"/>
              <a:buChar char="•"/>
            </a:pPr>
            <a:r>
              <a:rPr lang="en-US" dirty="0"/>
              <a:t>Amount of work is substantial and complex, additional resources are needed to assist higher volume.  </a:t>
            </a:r>
          </a:p>
          <a:p>
            <a:pPr marL="1200150" lvl="2" indent="-285750">
              <a:buFont typeface="Arial" panose="020B0604020202020204" pitchFamily="34" charset="0"/>
              <a:buChar char="•"/>
            </a:pPr>
            <a:r>
              <a:rPr lang="en-US" dirty="0"/>
              <a:t>Habeas Corpus Petitions: We are actively expanding our capacity to provide assistance with habeas corpus petitions in federal district courts to protect due process rights of detainees and provide assistance in substantive immigration legal matters.</a:t>
            </a:r>
          </a:p>
          <a:p>
            <a:pPr marL="742950" lvl="1" indent="-285750">
              <a:buFont typeface="Arial" panose="020B0604020202020204" pitchFamily="34" charset="0"/>
              <a:buChar char="•"/>
            </a:pPr>
            <a:r>
              <a:rPr lang="en-US" dirty="0"/>
              <a:t>If we are unable to provide full representation, we refer detained clients to NYIFUP/private counsel for direct rep. and we continue to provide legal intake, consultations, application assistance, legal support services, and family safety plans to family members of detained individuals.</a:t>
            </a:r>
          </a:p>
          <a:p>
            <a:pPr lvl="0"/>
            <a:endParaRPr lang="en-US" dirty="0"/>
          </a:p>
          <a:p>
            <a:pPr marL="285750" lvl="0" indent="-285750">
              <a:buFont typeface="Arial" panose="020B0604020202020204" pitchFamily="34" charset="0"/>
              <a:buChar char="•"/>
            </a:pPr>
            <a:r>
              <a:rPr lang="en-US" dirty="0"/>
              <a:t>Additionally, we receive numerous rapid response referrals from community members with upcoming Immigration Court Hearings or ICE Check Ins who are at imminent risk of detention. In these circumstances we complete case analysis to determine level of risk. We complete family preparedness plans which includes financial directives and childcare directives.</a:t>
            </a:r>
          </a:p>
          <a:p>
            <a:pPr lvl="0"/>
            <a:r>
              <a:rPr lang="en-US" dirty="0"/>
              <a:t> </a:t>
            </a:r>
          </a:p>
          <a:p>
            <a:pPr marL="285750" lvl="0" indent="-285750">
              <a:buFont typeface="Arial" panose="020B0604020202020204" pitchFamily="34" charset="0"/>
              <a:buChar char="•"/>
            </a:pPr>
            <a:r>
              <a:rPr lang="en-US" dirty="0"/>
              <a:t>When children are unintentionally abandoned after a parent's detention, the Neighbors Link legal team works with case management to reunite the child with the detained parent or family.</a:t>
            </a:r>
          </a:p>
        </p:txBody>
      </p:sp>
    </p:spTree>
    <p:extLst>
      <p:ext uri="{BB962C8B-B14F-4D97-AF65-F5344CB8AC3E}">
        <p14:creationId xmlns:p14="http://schemas.microsoft.com/office/powerpoint/2010/main" val="32815351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6523</TotalTime>
  <Words>452</Words>
  <Application>Microsoft Office PowerPoint</Application>
  <PresentationFormat>Widescreen</PresentationFormat>
  <Paragraphs>36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1_Office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Carola Bracco</dc:creator>
  <cp:lastModifiedBy>Carola Bracco</cp:lastModifiedBy>
  <cp:revision>6</cp:revision>
  <cp:lastPrinted>2025-10-23T19:21:08Z</cp:lastPrinted>
  <dcterms:created xsi:type="dcterms:W3CDTF">2025-10-16T15:05:20Z</dcterms:created>
  <dcterms:modified xsi:type="dcterms:W3CDTF">2025-10-24T17:56:37Z</dcterms:modified>
</cp:coreProperties>
</file>