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embeddedFontLst>
    <p:embeddedFont>
      <p:font typeface="Play" panose="020B0604020202020204" charset="0"/>
      <p:regular r:id="rId11"/>
      <p:bold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 roundtripDataSignature="AMtx7mj8fKi+NzuDfTAYTpQsrkab7MUF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65472ea5b8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365472ea5b8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65472ea5b8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g365472ea5b8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a:solidFill>
                  <a:schemeClr val="dk1"/>
                </a:solidFill>
              </a:rPr>
              <a:t>Governance is essential for managing a fiscal sponsor. The sponsor’s board of directors has a fiduciary duty to ensure that the sponsor operates in line with its mission, complies with legal and regulatory requirements, and manages its financial resources effectively.</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US">
                <a:solidFill>
                  <a:schemeClr val="dk1"/>
                </a:solidFill>
              </a:rPr>
              <a:t>The sponsor must ensure that their sponsored projects align with the sponsor's mission and comply with all applicable laws. This includes managing risks associated with projects, including legal, financial, and reputational risks. The sponsor also has responsibility for supporting sponsored projects, ensuring the project adheres to best practices and complies with the sponsor’s standards.  While the sponsor’s board is not going to be involved in the day-to-day of that work, the directors have a fiduciary duty to make sure that that sponsor’s leadership and staff are doing that work, and holding projects accountable.</a:t>
            </a:r>
            <a:endParaRPr sz="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96b92447a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g396b92447a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a:solidFill>
                  <a:schemeClr val="dk1"/>
                </a:solidFill>
              </a:rPr>
              <a:t>There are several ReSet Westcehster Board Members who also support NL.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US">
                <a:solidFill>
                  <a:schemeClr val="dk1"/>
                </a:solidFill>
              </a:rPr>
              <a:t>In addition to the Board thee use a committee structure such as governance and volunteer coordination to accomplish their work.</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d4cf21ada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g3d4cf21adac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d4cf21ada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3d4cf21ada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a:solidFill>
                  <a:schemeClr val="dk1"/>
                </a:solidFill>
              </a:rPr>
              <a:t>The refugee-serving landscape is under strain right now, with policy changes impacting their ability to serve.</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US">
                <a:solidFill>
                  <a:schemeClr val="dk1"/>
                </a:solidFill>
              </a:rPr>
              <a:t>Our ReSet partners are all volunteer-run, which means their cost structures are modest and their continued operation requires relatively little financial support.</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US">
                <a:solidFill>
                  <a:schemeClr val="dk1"/>
                </a:solidFill>
              </a:rPr>
              <a:t>We are in discussions with them about how we keep their volunteers connected.  One benefit of doing so is that we keep a keep a dedicated pool of immigrant-serving volunteers engaged. Should/when the policy environment these programs are positioned and ready to scale quickly. We won't be starting from scratch.</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US">
                <a:solidFill>
                  <a:schemeClr val="dk1"/>
                </a:solidFill>
              </a:rPr>
              <a:t>There is meaningful overlap between the donor bases of ReSet and our own supporters. Maintaining these  relationships reinforces our credibility with a community of funders who care deeply about  immigrant issues.</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65472ea5b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 name="Google Shape;161;g365472ea5b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65472ea5b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365472ea5b8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
        <p:cNvGrpSpPr/>
        <p:nvPr/>
      </p:nvGrpSpPr>
      <p:grpSpPr>
        <a:xfrm>
          <a:off x="0" y="0"/>
          <a:ext cx="0" cy="0"/>
          <a:chOff x="0" y="0"/>
          <a:chExt cx="0" cy="0"/>
        </a:xfrm>
      </p:grpSpPr>
      <p:sp>
        <p:nvSpPr>
          <p:cNvPr id="24" name="Google Shape;24;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1"/>
          <p:cNvSpPr>
            <a:spLocks noGrp="1"/>
          </p:cNvSpPr>
          <p:nvPr>
            <p:ph type="pic" idx="2"/>
          </p:nvPr>
        </p:nvSpPr>
        <p:spPr>
          <a:xfrm>
            <a:off x="5183188" y="987425"/>
            <a:ext cx="6172200" cy="4873625"/>
          </a:xfrm>
          <a:prstGeom prst="rect">
            <a:avLst/>
          </a:prstGeom>
          <a:noFill/>
          <a:ln>
            <a:noFill/>
          </a:ln>
        </p:spPr>
      </p:sp>
      <p:sp>
        <p:nvSpPr>
          <p:cNvPr id="26" name="Google Shape;26;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 name="Google Shape;2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4" name="Google Shape;64;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365472ea5b8_0_6"/>
          <p:cNvSpPr txBox="1">
            <a:spLocks noGrp="1"/>
          </p:cNvSpPr>
          <p:nvPr>
            <p:ph type="ctrTitle"/>
          </p:nvPr>
        </p:nvSpPr>
        <p:spPr>
          <a:xfrm>
            <a:off x="1615450" y="1762438"/>
            <a:ext cx="9144000" cy="23877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2564"/>
              <a:buNone/>
            </a:pPr>
            <a:endParaRPr sz="6500">
              <a:solidFill>
                <a:schemeClr val="accent2"/>
              </a:solidFill>
              <a:latin typeface="Arial"/>
              <a:ea typeface="Arial"/>
              <a:cs typeface="Arial"/>
              <a:sym typeface="Arial"/>
            </a:endParaRPr>
          </a:p>
          <a:p>
            <a:pPr marL="0" lvl="0" indent="0" algn="ctr" rtl="0">
              <a:lnSpc>
                <a:spcPct val="90000"/>
              </a:lnSpc>
              <a:spcBef>
                <a:spcPts val="0"/>
              </a:spcBef>
              <a:spcAft>
                <a:spcPts val="0"/>
              </a:spcAft>
              <a:buSzPct val="102564"/>
              <a:buNone/>
            </a:pPr>
            <a:endParaRPr sz="6500">
              <a:solidFill>
                <a:schemeClr val="accent2"/>
              </a:solidFill>
              <a:latin typeface="Arial"/>
              <a:ea typeface="Arial"/>
              <a:cs typeface="Arial"/>
              <a:sym typeface="Arial"/>
            </a:endParaRPr>
          </a:p>
          <a:p>
            <a:pPr marL="0" lvl="0" indent="0" algn="ctr" rtl="0">
              <a:lnSpc>
                <a:spcPct val="90000"/>
              </a:lnSpc>
              <a:spcBef>
                <a:spcPts val="0"/>
              </a:spcBef>
              <a:spcAft>
                <a:spcPts val="0"/>
              </a:spcAft>
              <a:buSzPct val="102564"/>
              <a:buNone/>
            </a:pPr>
            <a:endParaRPr sz="6500">
              <a:solidFill>
                <a:schemeClr val="accent2"/>
              </a:solidFill>
              <a:latin typeface="Arial"/>
              <a:ea typeface="Arial"/>
              <a:cs typeface="Arial"/>
              <a:sym typeface="Arial"/>
            </a:endParaRPr>
          </a:p>
          <a:p>
            <a:pPr marL="0" lvl="0" indent="0" algn="ctr" rtl="0">
              <a:lnSpc>
                <a:spcPct val="90000"/>
              </a:lnSpc>
              <a:spcBef>
                <a:spcPts val="0"/>
              </a:spcBef>
              <a:spcAft>
                <a:spcPts val="0"/>
              </a:spcAft>
              <a:buSzPct val="102564"/>
              <a:buNone/>
            </a:pPr>
            <a:endParaRPr sz="6500">
              <a:solidFill>
                <a:schemeClr val="accent2"/>
              </a:solidFill>
              <a:latin typeface="Arial"/>
              <a:ea typeface="Arial"/>
              <a:cs typeface="Arial"/>
              <a:sym typeface="Arial"/>
            </a:endParaRPr>
          </a:p>
          <a:p>
            <a:pPr marL="0" lvl="0" indent="0" algn="ctr" rtl="0">
              <a:lnSpc>
                <a:spcPct val="90000"/>
              </a:lnSpc>
              <a:spcBef>
                <a:spcPts val="0"/>
              </a:spcBef>
              <a:spcAft>
                <a:spcPts val="0"/>
              </a:spcAft>
              <a:buSzPct val="102564"/>
              <a:buNone/>
            </a:pPr>
            <a:r>
              <a:rPr lang="en-US" sz="6500">
                <a:solidFill>
                  <a:schemeClr val="accent2"/>
                </a:solidFill>
                <a:latin typeface="Arial"/>
                <a:ea typeface="Arial"/>
                <a:cs typeface="Arial"/>
                <a:sym typeface="Arial"/>
              </a:rPr>
              <a:t>ReSet Partnership Overview</a:t>
            </a:r>
            <a:endParaRPr sz="6500">
              <a:solidFill>
                <a:schemeClr val="accent2"/>
              </a:solidFill>
              <a:latin typeface="Arial"/>
              <a:ea typeface="Arial"/>
              <a:cs typeface="Arial"/>
              <a:sym typeface="Arial"/>
            </a:endParaRPr>
          </a:p>
          <a:p>
            <a:pPr marL="0" lvl="0" indent="0" algn="ctr" rtl="0">
              <a:lnSpc>
                <a:spcPct val="90000"/>
              </a:lnSpc>
              <a:spcBef>
                <a:spcPts val="0"/>
              </a:spcBef>
              <a:spcAft>
                <a:spcPts val="0"/>
              </a:spcAft>
              <a:buSzPct val="333334"/>
              <a:buNone/>
            </a:pPr>
            <a:endParaRPr sz="2000">
              <a:solidFill>
                <a:schemeClr val="accent2"/>
              </a:solidFill>
              <a:latin typeface="Arial"/>
              <a:ea typeface="Arial"/>
              <a:cs typeface="Arial"/>
              <a:sym typeface="Arial"/>
            </a:endParaRPr>
          </a:p>
          <a:p>
            <a:pPr marL="0" lvl="0" indent="0" algn="ctr" rtl="0">
              <a:lnSpc>
                <a:spcPct val="90000"/>
              </a:lnSpc>
              <a:spcBef>
                <a:spcPts val="0"/>
              </a:spcBef>
              <a:spcAft>
                <a:spcPts val="0"/>
              </a:spcAft>
              <a:buSzPct val="266667"/>
              <a:buNone/>
            </a:pPr>
            <a:r>
              <a:rPr lang="en-US" sz="2500">
                <a:solidFill>
                  <a:schemeClr val="accent2"/>
                </a:solidFill>
                <a:latin typeface="Arial"/>
                <a:ea typeface="Arial"/>
                <a:cs typeface="Arial"/>
                <a:sym typeface="Arial"/>
              </a:rPr>
              <a:t>Board Presentation April 2026</a:t>
            </a:r>
            <a:endParaRPr sz="2500">
              <a:solidFill>
                <a:schemeClr val="accent2"/>
              </a:solidFill>
              <a:latin typeface="Arial"/>
              <a:ea typeface="Arial"/>
              <a:cs typeface="Arial"/>
              <a:sym typeface="Arial"/>
            </a:endParaRPr>
          </a:p>
        </p:txBody>
      </p:sp>
      <p:pic>
        <p:nvPicPr>
          <p:cNvPr id="85" name="Google Shape;85;g365472ea5b8_0_6"/>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grpSp>
        <p:nvGrpSpPr>
          <p:cNvPr id="90" name="Google Shape;90;p1"/>
          <p:cNvGrpSpPr/>
          <p:nvPr/>
        </p:nvGrpSpPr>
        <p:grpSpPr>
          <a:xfrm>
            <a:off x="1364732" y="800516"/>
            <a:ext cx="8482959" cy="5412241"/>
            <a:chOff x="424452" y="3212"/>
            <a:chExt cx="8482959" cy="5412241"/>
          </a:xfrm>
        </p:grpSpPr>
        <p:sp>
          <p:nvSpPr>
            <p:cNvPr id="91" name="Google Shape;91;p1"/>
            <p:cNvSpPr/>
            <p:nvPr/>
          </p:nvSpPr>
          <p:spPr>
            <a:xfrm>
              <a:off x="7116834" y="1963934"/>
              <a:ext cx="170145" cy="745398"/>
            </a:xfrm>
            <a:custGeom>
              <a:avLst/>
              <a:gdLst/>
              <a:ahLst/>
              <a:cxnLst/>
              <a:rect l="l" t="t" r="r" b="b"/>
              <a:pathLst>
                <a:path w="120000" h="120000" extrusionOk="0">
                  <a:moveTo>
                    <a:pt x="0" y="0"/>
                  </a:moveTo>
                  <a:lnTo>
                    <a:pt x="0" y="120000"/>
                  </a:lnTo>
                  <a:lnTo>
                    <a:pt x="120000" y="120000"/>
                  </a:lnTo>
                </a:path>
              </a:pathLst>
            </a:custGeom>
            <a:noFill/>
            <a:ln w="19050" cap="flat" cmpd="sng">
              <a:solidFill>
                <a:srgbClr val="105675"/>
              </a:solidFill>
              <a:prstDash val="solid"/>
              <a:miter lim="800000"/>
              <a:headEnd type="none" w="sm" len="sm"/>
              <a:tailEnd type="none" w="sm" len="sm"/>
            </a:ln>
          </p:spPr>
        </p:sp>
        <p:sp>
          <p:nvSpPr>
            <p:cNvPr id="92" name="Google Shape;92;p1"/>
            <p:cNvSpPr/>
            <p:nvPr/>
          </p:nvSpPr>
          <p:spPr>
            <a:xfrm>
              <a:off x="6946689" y="1963934"/>
              <a:ext cx="170145" cy="745398"/>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93" name="Google Shape;93;p1"/>
            <p:cNvSpPr/>
            <p:nvPr/>
          </p:nvSpPr>
          <p:spPr>
            <a:xfrm>
              <a:off x="5156112" y="813428"/>
              <a:ext cx="1150506" cy="745398"/>
            </a:xfrm>
            <a:custGeom>
              <a:avLst/>
              <a:gdLst/>
              <a:ahLst/>
              <a:cxnLst/>
              <a:rect l="l" t="t" r="r" b="b"/>
              <a:pathLst>
                <a:path w="120000" h="120000" extrusionOk="0">
                  <a:moveTo>
                    <a:pt x="0" y="0"/>
                  </a:moveTo>
                  <a:lnTo>
                    <a:pt x="0" y="120000"/>
                  </a:lnTo>
                  <a:lnTo>
                    <a:pt x="120000" y="120000"/>
                  </a:lnTo>
                </a:path>
              </a:pathLst>
            </a:custGeom>
            <a:noFill/>
            <a:ln w="19050" cap="flat" cmpd="sng">
              <a:solidFill>
                <a:srgbClr val="0D4C67"/>
              </a:solidFill>
              <a:prstDash val="solid"/>
              <a:miter lim="800000"/>
              <a:headEnd type="none" w="sm" len="sm"/>
              <a:tailEnd type="none" w="sm" len="sm"/>
            </a:ln>
          </p:spPr>
        </p:sp>
        <p:sp>
          <p:nvSpPr>
            <p:cNvPr id="94" name="Google Shape;94;p1"/>
            <p:cNvSpPr/>
            <p:nvPr/>
          </p:nvSpPr>
          <p:spPr>
            <a:xfrm>
              <a:off x="2044883" y="2573435"/>
              <a:ext cx="206216" cy="2436910"/>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95" name="Google Shape;95;p1"/>
            <p:cNvSpPr/>
            <p:nvPr/>
          </p:nvSpPr>
          <p:spPr>
            <a:xfrm>
              <a:off x="2251099" y="2573435"/>
              <a:ext cx="134074" cy="1286404"/>
            </a:xfrm>
            <a:custGeom>
              <a:avLst/>
              <a:gdLst/>
              <a:ahLst/>
              <a:cxnLst/>
              <a:rect l="l" t="t" r="r" b="b"/>
              <a:pathLst>
                <a:path w="120000" h="120000" extrusionOk="0">
                  <a:moveTo>
                    <a:pt x="0" y="0"/>
                  </a:moveTo>
                  <a:lnTo>
                    <a:pt x="0" y="120000"/>
                  </a:lnTo>
                  <a:lnTo>
                    <a:pt x="120000" y="120000"/>
                  </a:lnTo>
                </a:path>
              </a:pathLst>
            </a:custGeom>
            <a:noFill/>
            <a:ln w="19050" cap="flat" cmpd="sng">
              <a:solidFill>
                <a:srgbClr val="105675"/>
              </a:solidFill>
              <a:prstDash val="solid"/>
              <a:miter lim="800000"/>
              <a:headEnd type="none" w="sm" len="sm"/>
              <a:tailEnd type="none" w="sm" len="sm"/>
            </a:ln>
          </p:spPr>
        </p:sp>
        <p:sp>
          <p:nvSpPr>
            <p:cNvPr id="96" name="Google Shape;96;p1"/>
            <p:cNvSpPr/>
            <p:nvPr/>
          </p:nvSpPr>
          <p:spPr>
            <a:xfrm>
              <a:off x="2126034" y="2573435"/>
              <a:ext cx="125064" cy="709335"/>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97" name="Google Shape;97;p1"/>
            <p:cNvSpPr/>
            <p:nvPr/>
          </p:nvSpPr>
          <p:spPr>
            <a:xfrm>
              <a:off x="3061315" y="1699221"/>
              <a:ext cx="1090907" cy="469106"/>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98" name="Google Shape;98;p1"/>
            <p:cNvSpPr/>
            <p:nvPr/>
          </p:nvSpPr>
          <p:spPr>
            <a:xfrm>
              <a:off x="4962438" y="813428"/>
              <a:ext cx="193673" cy="480684"/>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0D4C67"/>
              </a:solidFill>
              <a:prstDash val="solid"/>
              <a:miter lim="800000"/>
              <a:headEnd type="none" w="sm" len="sm"/>
              <a:tailEnd type="none" w="sm" len="sm"/>
            </a:ln>
          </p:spPr>
        </p:sp>
        <p:sp>
          <p:nvSpPr>
            <p:cNvPr id="99" name="Google Shape;99;p1"/>
            <p:cNvSpPr/>
            <p:nvPr/>
          </p:nvSpPr>
          <p:spPr>
            <a:xfrm>
              <a:off x="4345896" y="3212"/>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
            <p:cNvSpPr txBox="1"/>
            <p:nvPr/>
          </p:nvSpPr>
          <p:spPr>
            <a:xfrm>
              <a:off x="4345896" y="3212"/>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Executive Director  Carola Bracco</a:t>
              </a:r>
              <a:endParaRPr sz="1400" b="0" i="0" u="none" strike="noStrike" cap="none">
                <a:solidFill>
                  <a:srgbClr val="000000"/>
                </a:solidFill>
                <a:latin typeface="Arial"/>
                <a:ea typeface="Arial"/>
                <a:cs typeface="Arial"/>
                <a:sym typeface="Arial"/>
              </a:endParaRPr>
            </a:p>
          </p:txBody>
        </p:sp>
        <p:sp>
          <p:nvSpPr>
            <p:cNvPr id="101" name="Google Shape;101;p1"/>
            <p:cNvSpPr/>
            <p:nvPr/>
          </p:nvSpPr>
          <p:spPr>
            <a:xfrm>
              <a:off x="4426918" y="84234"/>
              <a:ext cx="486129" cy="648172"/>
            </a:xfrm>
            <a:prstGeom prst="rect">
              <a:avLst/>
            </a:prstGeom>
            <a:blipFill rotWithShape="1">
              <a:blip r:embed="rId3">
                <a:alphaModFix/>
              </a:blip>
              <a:stretch>
                <a:fillRect t="-2999" b="-2999"/>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1"/>
            <p:cNvSpPr/>
            <p:nvPr/>
          </p:nvSpPr>
          <p:spPr>
            <a:xfrm>
              <a:off x="3342006" y="889005"/>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1"/>
            <p:cNvSpPr txBox="1"/>
            <p:nvPr/>
          </p:nvSpPr>
          <p:spPr>
            <a:xfrm>
              <a:off x="3342006" y="889005"/>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Deputy Director Jeanette Gisbert</a:t>
              </a:r>
              <a:endParaRPr sz="1400" b="0" i="0" u="none" strike="noStrike" cap="none">
                <a:solidFill>
                  <a:srgbClr val="000000"/>
                </a:solidFill>
                <a:latin typeface="Arial"/>
                <a:ea typeface="Arial"/>
                <a:cs typeface="Arial"/>
                <a:sym typeface="Arial"/>
              </a:endParaRPr>
            </a:p>
          </p:txBody>
        </p:sp>
        <p:sp>
          <p:nvSpPr>
            <p:cNvPr id="104" name="Google Shape;104;p1"/>
            <p:cNvSpPr/>
            <p:nvPr/>
          </p:nvSpPr>
          <p:spPr>
            <a:xfrm>
              <a:off x="3455574" y="1000309"/>
              <a:ext cx="486129" cy="648172"/>
            </a:xfrm>
            <a:prstGeom prst="rect">
              <a:avLst/>
            </a:prstGeom>
            <a:blipFill rotWithShape="1">
              <a:blip r:embed="rId4">
                <a:alphaModFix/>
              </a:blip>
              <a:stretch>
                <a:fillRect l="-4998" r="-4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
            <p:cNvSpPr/>
            <p:nvPr/>
          </p:nvSpPr>
          <p:spPr>
            <a:xfrm>
              <a:off x="1440884" y="1763220"/>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1"/>
            <p:cNvSpPr txBox="1"/>
            <p:nvPr/>
          </p:nvSpPr>
          <p:spPr>
            <a:xfrm>
              <a:off x="1440884" y="1763220"/>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Chief Development Officer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Adrienne Vogel</a:t>
              </a:r>
              <a:endParaRPr sz="1400" b="0" i="0" u="none" strike="noStrike" cap="none">
                <a:solidFill>
                  <a:srgbClr val="000000"/>
                </a:solidFill>
                <a:latin typeface="Arial"/>
                <a:ea typeface="Arial"/>
                <a:cs typeface="Arial"/>
                <a:sym typeface="Arial"/>
              </a:endParaRPr>
            </a:p>
          </p:txBody>
        </p:sp>
        <p:sp>
          <p:nvSpPr>
            <p:cNvPr id="107" name="Google Shape;107;p1"/>
            <p:cNvSpPr/>
            <p:nvPr/>
          </p:nvSpPr>
          <p:spPr>
            <a:xfrm>
              <a:off x="1512883" y="1844243"/>
              <a:ext cx="486129" cy="648172"/>
            </a:xfrm>
            <a:prstGeom prst="rect">
              <a:avLst/>
            </a:prstGeom>
            <a:blipFill rotWithShape="1">
              <a:blip r:embed="rId5">
                <a:alphaModFix/>
              </a:blip>
              <a:stretch>
                <a:fillRect t="-16996" b="-16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1"/>
            <p:cNvSpPr/>
            <p:nvPr/>
          </p:nvSpPr>
          <p:spPr>
            <a:xfrm>
              <a:off x="505603" y="2877663"/>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1"/>
            <p:cNvSpPr txBox="1"/>
            <p:nvPr/>
          </p:nvSpPr>
          <p:spPr>
            <a:xfrm>
              <a:off x="505603" y="2877663"/>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Development Officer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Cesar Zepeda</a:t>
              </a:r>
              <a:endParaRPr sz="1400" b="0" i="0" u="none" strike="noStrike" cap="none">
                <a:solidFill>
                  <a:srgbClr val="000000"/>
                </a:solidFill>
                <a:latin typeface="Arial"/>
                <a:ea typeface="Arial"/>
                <a:cs typeface="Arial"/>
                <a:sym typeface="Arial"/>
              </a:endParaRPr>
            </a:p>
          </p:txBody>
        </p:sp>
        <p:sp>
          <p:nvSpPr>
            <p:cNvPr id="110" name="Google Shape;110;p1"/>
            <p:cNvSpPr/>
            <p:nvPr/>
          </p:nvSpPr>
          <p:spPr>
            <a:xfrm>
              <a:off x="596029" y="2976328"/>
              <a:ext cx="486129" cy="648172"/>
            </a:xfrm>
            <a:prstGeom prst="rect">
              <a:avLst/>
            </a:prstGeom>
            <a:blipFill rotWithShape="1">
              <a:blip r:embed="rId6">
                <a:alphaModFix/>
              </a:blip>
              <a:stretch>
                <a:fillRect t="-16996" b="-16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1"/>
            <p:cNvSpPr/>
            <p:nvPr/>
          </p:nvSpPr>
          <p:spPr>
            <a:xfrm>
              <a:off x="2385174" y="3454732"/>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1"/>
            <p:cNvSpPr txBox="1"/>
            <p:nvPr/>
          </p:nvSpPr>
          <p:spPr>
            <a:xfrm>
              <a:off x="2385174" y="3454732"/>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Communications and Social Media Manager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Katie Graves-Abe</a:t>
              </a:r>
              <a:endParaRPr sz="1400" b="0" i="0" u="none" strike="noStrike" cap="none">
                <a:solidFill>
                  <a:srgbClr val="000000"/>
                </a:solidFill>
                <a:latin typeface="Arial"/>
                <a:ea typeface="Arial"/>
                <a:cs typeface="Arial"/>
                <a:sym typeface="Arial"/>
              </a:endParaRPr>
            </a:p>
          </p:txBody>
        </p:sp>
        <p:sp>
          <p:nvSpPr>
            <p:cNvPr id="113" name="Google Shape;113;p1"/>
            <p:cNvSpPr/>
            <p:nvPr/>
          </p:nvSpPr>
          <p:spPr>
            <a:xfrm>
              <a:off x="2466195" y="3535753"/>
              <a:ext cx="486129" cy="648172"/>
            </a:xfrm>
            <a:prstGeom prst="rect">
              <a:avLst/>
            </a:prstGeom>
            <a:blipFill rotWithShape="1">
              <a:blip r:embed="rId7">
                <a:alphaModFix/>
              </a:blip>
              <a:stretch>
                <a:fillRect l="-10998" r="-10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1"/>
            <p:cNvSpPr/>
            <p:nvPr/>
          </p:nvSpPr>
          <p:spPr>
            <a:xfrm>
              <a:off x="424452" y="4605238"/>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1"/>
            <p:cNvSpPr txBox="1"/>
            <p:nvPr/>
          </p:nvSpPr>
          <p:spPr>
            <a:xfrm>
              <a:off x="424452" y="4605238"/>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Development Associate</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Rina Lokaj</a:t>
              </a:r>
              <a:endParaRPr sz="1000" b="0" i="0" u="none" strike="noStrike" cap="none">
                <a:solidFill>
                  <a:schemeClr val="lt1"/>
                </a:solidFill>
                <a:latin typeface="Arial"/>
                <a:ea typeface="Arial"/>
                <a:cs typeface="Arial"/>
                <a:sym typeface="Arial"/>
              </a:endParaRPr>
            </a:p>
          </p:txBody>
        </p:sp>
        <p:sp>
          <p:nvSpPr>
            <p:cNvPr id="116" name="Google Shape;116;p1"/>
            <p:cNvSpPr/>
            <p:nvPr/>
          </p:nvSpPr>
          <p:spPr>
            <a:xfrm>
              <a:off x="505473" y="4686260"/>
              <a:ext cx="486129" cy="648172"/>
            </a:xfrm>
            <a:prstGeom prst="rect">
              <a:avLst/>
            </a:prstGeom>
            <a:blipFill rotWithShape="1">
              <a:blip r:embed="rId8">
                <a:alphaModFix/>
              </a:blip>
              <a:stretch>
                <a:fillRect l="-16996" r="-16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1"/>
            <p:cNvSpPr/>
            <p:nvPr/>
          </p:nvSpPr>
          <p:spPr>
            <a:xfrm>
              <a:off x="6306619" y="1153719"/>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1"/>
            <p:cNvSpPr txBox="1"/>
            <p:nvPr/>
          </p:nvSpPr>
          <p:spPr>
            <a:xfrm>
              <a:off x="6306619" y="1153719"/>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Chief Financial Officer</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 Kathy Thorsberg</a:t>
              </a:r>
              <a:endParaRPr sz="1000" b="0" i="0" u="none" strike="noStrike" cap="none">
                <a:solidFill>
                  <a:schemeClr val="lt1"/>
                </a:solidFill>
                <a:latin typeface="Arial"/>
                <a:ea typeface="Arial"/>
                <a:cs typeface="Arial"/>
                <a:sym typeface="Arial"/>
              </a:endParaRPr>
            </a:p>
          </p:txBody>
        </p:sp>
        <p:sp>
          <p:nvSpPr>
            <p:cNvPr id="119" name="Google Shape;119;p1"/>
            <p:cNvSpPr/>
            <p:nvPr/>
          </p:nvSpPr>
          <p:spPr>
            <a:xfrm>
              <a:off x="6387640" y="1234740"/>
              <a:ext cx="486129" cy="648172"/>
            </a:xfrm>
            <a:prstGeom prst="rect">
              <a:avLst/>
            </a:prstGeom>
            <a:blipFill rotWithShape="1">
              <a:blip r:embed="rId9">
                <a:alphaModFix/>
              </a:blip>
              <a:stretch>
                <a:fillRect t="-16996" b="-16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1"/>
            <p:cNvSpPr/>
            <p:nvPr/>
          </p:nvSpPr>
          <p:spPr>
            <a:xfrm>
              <a:off x="5326257" y="2304225"/>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1"/>
            <p:cNvSpPr txBox="1"/>
            <p:nvPr/>
          </p:nvSpPr>
          <p:spPr>
            <a:xfrm>
              <a:off x="5326257" y="2304225"/>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Senior Accounting Manager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Debbie Hubbe</a:t>
              </a:r>
              <a:endParaRPr sz="1000" b="0" i="0" u="none" strike="noStrike" cap="none">
                <a:solidFill>
                  <a:schemeClr val="lt1"/>
                </a:solidFill>
                <a:latin typeface="Arial"/>
                <a:ea typeface="Arial"/>
                <a:cs typeface="Arial"/>
                <a:sym typeface="Arial"/>
              </a:endParaRPr>
            </a:p>
          </p:txBody>
        </p:sp>
        <p:sp>
          <p:nvSpPr>
            <p:cNvPr id="122" name="Google Shape;122;p1"/>
            <p:cNvSpPr/>
            <p:nvPr/>
          </p:nvSpPr>
          <p:spPr>
            <a:xfrm>
              <a:off x="5393128" y="2334851"/>
              <a:ext cx="514431" cy="748963"/>
            </a:xfrm>
            <a:prstGeom prst="rect">
              <a:avLst/>
            </a:prstGeom>
            <a:blipFill rotWithShape="1">
              <a:blip r:embed="rId10">
                <a:alphaModFix/>
              </a:blip>
              <a:stretch>
                <a:fillRect t="-16996" b="-16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1"/>
            <p:cNvSpPr/>
            <p:nvPr/>
          </p:nvSpPr>
          <p:spPr>
            <a:xfrm>
              <a:off x="7286980" y="2304225"/>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1"/>
            <p:cNvSpPr txBox="1"/>
            <p:nvPr/>
          </p:nvSpPr>
          <p:spPr>
            <a:xfrm>
              <a:off x="7286980" y="2304225"/>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Accounting Manager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Anne Marie Curreri</a:t>
              </a:r>
              <a:endParaRPr sz="1400" b="0" i="0" u="none" strike="noStrike" cap="none">
                <a:solidFill>
                  <a:srgbClr val="000000"/>
                </a:solidFill>
                <a:latin typeface="Arial"/>
                <a:ea typeface="Arial"/>
                <a:cs typeface="Arial"/>
                <a:sym typeface="Arial"/>
              </a:endParaRPr>
            </a:p>
          </p:txBody>
        </p:sp>
        <p:sp>
          <p:nvSpPr>
            <p:cNvPr id="125" name="Google Shape;125;p1"/>
            <p:cNvSpPr/>
            <p:nvPr/>
          </p:nvSpPr>
          <p:spPr>
            <a:xfrm>
              <a:off x="7368001" y="2385247"/>
              <a:ext cx="486129" cy="648172"/>
            </a:xfrm>
            <a:prstGeom prst="rect">
              <a:avLst/>
            </a:prstGeom>
            <a:blipFill rotWithShape="1">
              <a:blip r:embed="rId11">
                <a:alphaModFix/>
              </a:blip>
              <a:stretch>
                <a:fillRect t="-15998" b="-15996"/>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26" name="Google Shape;126;p1"/>
          <p:cNvPicPr preferRelativeResize="0"/>
          <p:nvPr/>
        </p:nvPicPr>
        <p:blipFill rotWithShape="1">
          <a:blip r:embed="rId12">
            <a:alphaModFix/>
          </a:blip>
          <a:srcRect/>
          <a:stretch/>
        </p:blipFill>
        <p:spPr>
          <a:xfrm>
            <a:off x="7910423" y="5956811"/>
            <a:ext cx="4090893" cy="642398"/>
          </a:xfrm>
          <a:prstGeom prst="rect">
            <a:avLst/>
          </a:prstGeom>
          <a:noFill/>
          <a:ln>
            <a:noFill/>
          </a:ln>
        </p:spPr>
      </p:pic>
      <p:sp>
        <p:nvSpPr>
          <p:cNvPr id="127" name="Google Shape;127;p1"/>
          <p:cNvSpPr txBox="1"/>
          <p:nvPr/>
        </p:nvSpPr>
        <p:spPr>
          <a:xfrm>
            <a:off x="2886975" y="63850"/>
            <a:ext cx="6351600" cy="723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100" b="1" i="0" u="none" strike="noStrike" cap="none">
                <a:solidFill>
                  <a:schemeClr val="accent2"/>
                </a:solidFill>
                <a:latin typeface="Arial"/>
                <a:ea typeface="Arial"/>
                <a:cs typeface="Arial"/>
                <a:sym typeface="Arial"/>
              </a:rPr>
              <a:t>ReSet Support Team</a:t>
            </a:r>
            <a:endParaRPr sz="1500" b="1"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365472ea5b8_0_20"/>
          <p:cNvSpPr txBox="1">
            <a:spLocks noGrp="1"/>
          </p:cNvSpPr>
          <p:nvPr>
            <p:ph type="title"/>
          </p:nvPr>
        </p:nvSpPr>
        <p:spPr>
          <a:xfrm>
            <a:off x="838200" y="2786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solidFill>
                  <a:schemeClr val="accent2"/>
                </a:solidFill>
                <a:latin typeface="Arial"/>
                <a:ea typeface="Arial"/>
                <a:cs typeface="Arial"/>
                <a:sym typeface="Arial"/>
              </a:rPr>
              <a:t>Oversight</a:t>
            </a:r>
            <a:endParaRPr>
              <a:solidFill>
                <a:schemeClr val="accent2"/>
              </a:solidFill>
              <a:latin typeface="Arial"/>
              <a:ea typeface="Arial"/>
              <a:cs typeface="Arial"/>
              <a:sym typeface="Arial"/>
            </a:endParaRPr>
          </a:p>
        </p:txBody>
      </p:sp>
      <p:sp>
        <p:nvSpPr>
          <p:cNvPr id="133" name="Google Shape;133;g365472ea5b8_0_20"/>
          <p:cNvSpPr txBox="1">
            <a:spLocks noGrp="1"/>
          </p:cNvSpPr>
          <p:nvPr>
            <p:ph type="body" idx="1"/>
          </p:nvPr>
        </p:nvSpPr>
        <p:spPr>
          <a:xfrm>
            <a:off x="838200" y="1394600"/>
            <a:ext cx="10515600" cy="49950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605"/>
              <a:buNone/>
            </a:pPr>
            <a:r>
              <a:rPr lang="en-US" sz="1700"/>
              <a:t>Neighbors Link maintains hands-on oversight to ensure compliance, financial integrity, and mission alignment.</a:t>
            </a:r>
            <a:endParaRPr sz="1700"/>
          </a:p>
          <a:p>
            <a:pPr marL="457200" lvl="0" indent="-336550" algn="l" rtl="0">
              <a:lnSpc>
                <a:spcPct val="150000"/>
              </a:lnSpc>
              <a:spcBef>
                <a:spcPts val="1000"/>
              </a:spcBef>
              <a:spcAft>
                <a:spcPts val="0"/>
              </a:spcAft>
              <a:buSzPts val="1700"/>
              <a:buChar char="●"/>
            </a:pPr>
            <a:r>
              <a:rPr lang="en-US" sz="1700"/>
              <a:t>Monthly meeting with ReSet treasurer</a:t>
            </a:r>
            <a:endParaRPr sz="1700"/>
          </a:p>
          <a:p>
            <a:pPr marL="914400" lvl="1" indent="-336569" algn="l" rtl="0">
              <a:lnSpc>
                <a:spcPct val="150000"/>
              </a:lnSpc>
              <a:spcBef>
                <a:spcPts val="0"/>
              </a:spcBef>
              <a:spcAft>
                <a:spcPts val="0"/>
              </a:spcAft>
              <a:buSzPts val="1700"/>
              <a:buChar char="•"/>
            </a:pPr>
            <a:r>
              <a:rPr lang="en-US" sz="1700"/>
              <a:t>Governance</a:t>
            </a:r>
            <a:endParaRPr sz="1700"/>
          </a:p>
          <a:p>
            <a:pPr marL="914400" lvl="1" indent="-336569" algn="l" rtl="0">
              <a:lnSpc>
                <a:spcPct val="150000"/>
              </a:lnSpc>
              <a:spcBef>
                <a:spcPts val="0"/>
              </a:spcBef>
              <a:spcAft>
                <a:spcPts val="0"/>
              </a:spcAft>
              <a:buSzPts val="1700"/>
              <a:buChar char="•"/>
            </a:pPr>
            <a:r>
              <a:rPr lang="en-US" sz="1700"/>
              <a:t>Program compliance</a:t>
            </a:r>
            <a:endParaRPr sz="1700"/>
          </a:p>
          <a:p>
            <a:pPr marL="914400" lvl="1" indent="-336569" algn="l" rtl="0">
              <a:lnSpc>
                <a:spcPct val="150000"/>
              </a:lnSpc>
              <a:spcBef>
                <a:spcPts val="0"/>
              </a:spcBef>
              <a:spcAft>
                <a:spcPts val="0"/>
              </a:spcAft>
              <a:buSzPts val="1700"/>
              <a:buChar char="•"/>
            </a:pPr>
            <a:r>
              <a:rPr lang="en-US" sz="1700"/>
              <a:t>Risk management</a:t>
            </a:r>
            <a:endParaRPr sz="1700"/>
          </a:p>
          <a:p>
            <a:pPr marL="914400" lvl="1" indent="-336569" algn="l" rtl="0">
              <a:lnSpc>
                <a:spcPct val="150000"/>
              </a:lnSpc>
              <a:spcBef>
                <a:spcPts val="0"/>
              </a:spcBef>
              <a:spcAft>
                <a:spcPts val="0"/>
              </a:spcAft>
              <a:buSzPts val="1700"/>
              <a:buChar char="•"/>
            </a:pPr>
            <a:r>
              <a:rPr lang="en-US" sz="1700"/>
              <a:t>Knowledge sharing</a:t>
            </a:r>
            <a:endParaRPr sz="1700"/>
          </a:p>
          <a:p>
            <a:pPr marL="457200" marR="0" lvl="0" indent="-336550" algn="l" rtl="0">
              <a:lnSpc>
                <a:spcPct val="150000"/>
              </a:lnSpc>
              <a:spcBef>
                <a:spcPts val="0"/>
              </a:spcBef>
              <a:spcAft>
                <a:spcPts val="0"/>
              </a:spcAft>
              <a:buSzPts val="1700"/>
              <a:buChar char="●"/>
            </a:pPr>
            <a:r>
              <a:rPr lang="en-US" sz="1700"/>
              <a:t>Frequent communication between scheduled meetings with ReSet Board Chair and Treasurer</a:t>
            </a:r>
            <a:endParaRPr sz="1700"/>
          </a:p>
          <a:p>
            <a:pPr marL="457200" marR="0" lvl="0" indent="-336550" algn="l" rtl="0">
              <a:lnSpc>
                <a:spcPct val="150000"/>
              </a:lnSpc>
              <a:spcBef>
                <a:spcPts val="0"/>
              </a:spcBef>
              <a:spcAft>
                <a:spcPts val="0"/>
              </a:spcAft>
              <a:buSzPts val="1700"/>
              <a:buChar char="●"/>
            </a:pPr>
            <a:r>
              <a:rPr lang="en-US" sz="1700"/>
              <a:t>Attend annual ReSet Board Meeting</a:t>
            </a:r>
            <a:endParaRPr sz="1700"/>
          </a:p>
          <a:p>
            <a:pPr marL="457200" marR="0" lvl="0" indent="-336550" algn="l" rtl="0">
              <a:lnSpc>
                <a:spcPct val="150000"/>
              </a:lnSpc>
              <a:spcBef>
                <a:spcPts val="0"/>
              </a:spcBef>
              <a:spcAft>
                <a:spcPts val="0"/>
              </a:spcAft>
              <a:buSzPts val="1700"/>
              <a:buChar char="●"/>
            </a:pPr>
            <a:r>
              <a:rPr lang="en-US" sz="1700"/>
              <a:t>Attend annual fundraiser </a:t>
            </a:r>
            <a:endParaRPr sz="1700"/>
          </a:p>
          <a:p>
            <a:pPr marL="457200" marR="0" lvl="0" indent="-336550" algn="l" rtl="0">
              <a:lnSpc>
                <a:spcPct val="150000"/>
              </a:lnSpc>
              <a:spcBef>
                <a:spcPts val="0"/>
              </a:spcBef>
              <a:spcAft>
                <a:spcPts val="0"/>
              </a:spcAft>
              <a:buSzPts val="1700"/>
              <a:buChar char="●"/>
            </a:pPr>
            <a:r>
              <a:rPr lang="en-US" sz="1700"/>
              <a:t>Financial Oversight</a:t>
            </a:r>
            <a:endParaRPr sz="1700"/>
          </a:p>
          <a:p>
            <a:pPr marL="914400" lvl="1" indent="-336569" algn="l" rtl="0">
              <a:lnSpc>
                <a:spcPct val="150000"/>
              </a:lnSpc>
              <a:spcBef>
                <a:spcPts val="0"/>
              </a:spcBef>
              <a:spcAft>
                <a:spcPts val="0"/>
              </a:spcAft>
              <a:buSzPts val="1700"/>
              <a:buChar char="•"/>
            </a:pPr>
            <a:r>
              <a:rPr lang="en-US" sz="1700"/>
              <a:t>Monthly financial statements</a:t>
            </a:r>
            <a:endParaRPr sz="1700"/>
          </a:p>
          <a:p>
            <a:pPr marL="914400" lvl="1" indent="-336569" algn="l" rtl="0">
              <a:lnSpc>
                <a:spcPct val="150000"/>
              </a:lnSpc>
              <a:spcBef>
                <a:spcPts val="0"/>
              </a:spcBef>
              <a:spcAft>
                <a:spcPts val="0"/>
              </a:spcAft>
              <a:buSzPts val="1700"/>
              <a:buChar char="•"/>
            </a:pPr>
            <a:r>
              <a:rPr lang="en-US" sz="1700"/>
              <a:t>Monitor expenses</a:t>
            </a:r>
            <a:endParaRPr sz="1700"/>
          </a:p>
          <a:p>
            <a:pPr marL="0" lvl="0" indent="0" algn="l" rtl="0">
              <a:lnSpc>
                <a:spcPct val="90000"/>
              </a:lnSpc>
              <a:spcBef>
                <a:spcPts val="1000"/>
              </a:spcBef>
              <a:spcAft>
                <a:spcPts val="0"/>
              </a:spcAft>
              <a:buSzPts val="1584"/>
              <a:buNone/>
            </a:pPr>
            <a:endParaRPr sz="1540"/>
          </a:p>
        </p:txBody>
      </p:sp>
      <p:pic>
        <p:nvPicPr>
          <p:cNvPr id="134" name="Google Shape;134;g365472ea5b8_0_20"/>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g396b92447a3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solidFill>
                  <a:schemeClr val="accent2"/>
                </a:solidFill>
                <a:latin typeface="Arial"/>
                <a:ea typeface="Arial"/>
                <a:cs typeface="Arial"/>
                <a:sym typeface="Arial"/>
              </a:rPr>
              <a:t>ReSet Westchester Board Members</a:t>
            </a:r>
            <a:endParaRPr>
              <a:solidFill>
                <a:schemeClr val="accent2"/>
              </a:solidFill>
              <a:latin typeface="Arial"/>
              <a:ea typeface="Arial"/>
              <a:cs typeface="Arial"/>
              <a:sym typeface="Arial"/>
            </a:endParaRPr>
          </a:p>
        </p:txBody>
      </p:sp>
      <p:sp>
        <p:nvSpPr>
          <p:cNvPr id="140" name="Google Shape;140;g396b92447a3_0_0"/>
          <p:cNvSpPr txBox="1">
            <a:spLocks noGrp="1"/>
          </p:cNvSpPr>
          <p:nvPr>
            <p:ph type="body" idx="1"/>
          </p:nvPr>
        </p:nvSpPr>
        <p:spPr>
          <a:xfrm>
            <a:off x="838200" y="1604325"/>
            <a:ext cx="10515600" cy="4995000"/>
          </a:xfrm>
          <a:prstGeom prst="rect">
            <a:avLst/>
          </a:prstGeom>
          <a:noFill/>
          <a:ln>
            <a:noFill/>
          </a:ln>
        </p:spPr>
        <p:txBody>
          <a:bodyPr spcFirstLastPara="1" wrap="square" lIns="91425" tIns="45700" rIns="91425" bIns="45700" anchor="t" anchorCtr="0">
            <a:normAutofit lnSpcReduction="10000"/>
          </a:bodyPr>
          <a:lstStyle/>
          <a:p>
            <a:pPr marL="457200" lvl="0" indent="-355085" algn="l" rtl="0">
              <a:lnSpc>
                <a:spcPct val="115000"/>
              </a:lnSpc>
              <a:spcBef>
                <a:spcPts val="0"/>
              </a:spcBef>
              <a:spcAft>
                <a:spcPts val="0"/>
              </a:spcAft>
              <a:buSzPts val="1992"/>
              <a:buChar char="★"/>
            </a:pPr>
            <a:r>
              <a:rPr lang="en-US" sz="1992">
                <a:solidFill>
                  <a:srgbClr val="4D4D4D"/>
                </a:solidFill>
                <a:highlight>
                  <a:srgbClr val="FFFFFF"/>
                </a:highlight>
              </a:rPr>
              <a:t>﻿</a:t>
            </a:r>
            <a:r>
              <a:rPr lang="en-US" sz="1992">
                <a:solidFill>
                  <a:srgbClr val="464D50"/>
                </a:solidFill>
                <a:highlight>
                  <a:srgbClr val="FFFFFF"/>
                </a:highlight>
              </a:rPr>
              <a:t>Linda R. Burpee</a:t>
            </a:r>
            <a:endParaRPr sz="1992">
              <a:solidFill>
                <a:srgbClr val="464D50"/>
              </a:solidFill>
              <a:highlight>
                <a:srgbClr val="FFFFFF"/>
              </a:highlight>
            </a:endParaRPr>
          </a:p>
          <a:p>
            <a:pPr marL="0" lvl="0" indent="0" algn="l" rtl="0">
              <a:lnSpc>
                <a:spcPct val="115000"/>
              </a:lnSpc>
              <a:spcBef>
                <a:spcPts val="0"/>
              </a:spcBef>
              <a:spcAft>
                <a:spcPts val="0"/>
              </a:spcAft>
              <a:buNone/>
            </a:pPr>
            <a:r>
              <a:rPr lang="en-US" sz="1992">
                <a:solidFill>
                  <a:srgbClr val="464D50"/>
                </a:solidFill>
                <a:highlight>
                  <a:srgbClr val="FFFFFF"/>
                </a:highlight>
              </a:rPr>
              <a:t>Beverly Busman</a:t>
            </a:r>
            <a:endParaRPr sz="1992">
              <a:solidFill>
                <a:srgbClr val="464D50"/>
              </a:solidFill>
              <a:highlight>
                <a:srgbClr val="FFFFFF"/>
              </a:highlight>
            </a:endParaRPr>
          </a:p>
          <a:p>
            <a:pPr marL="457200" lvl="0" indent="-355085" algn="l" rtl="0">
              <a:lnSpc>
                <a:spcPct val="115000"/>
              </a:lnSpc>
              <a:spcBef>
                <a:spcPts val="0"/>
              </a:spcBef>
              <a:spcAft>
                <a:spcPts val="0"/>
              </a:spcAft>
              <a:buClr>
                <a:srgbClr val="464D50"/>
              </a:buClr>
              <a:buSzPts val="1992"/>
              <a:buChar char="★"/>
            </a:pPr>
            <a:r>
              <a:rPr lang="en-US" sz="1992">
                <a:solidFill>
                  <a:srgbClr val="464D50"/>
                </a:solidFill>
                <a:highlight>
                  <a:srgbClr val="FFFFFF"/>
                </a:highlight>
              </a:rPr>
              <a:t>MaryAnn Carr</a:t>
            </a:r>
            <a:endParaRPr sz="1992">
              <a:solidFill>
                <a:srgbClr val="464D50"/>
              </a:solidFill>
              <a:highlight>
                <a:srgbClr val="FFFFFF"/>
              </a:highlight>
            </a:endParaRPr>
          </a:p>
          <a:p>
            <a:pPr marL="457200" marR="0" lvl="0" indent="-355085" algn="l" rtl="0">
              <a:lnSpc>
                <a:spcPct val="115000"/>
              </a:lnSpc>
              <a:spcBef>
                <a:spcPts val="0"/>
              </a:spcBef>
              <a:spcAft>
                <a:spcPts val="0"/>
              </a:spcAft>
              <a:buClr>
                <a:srgbClr val="464D50"/>
              </a:buClr>
              <a:buSzPts val="1992"/>
              <a:buChar char="★"/>
            </a:pPr>
            <a:r>
              <a:rPr lang="en-US" sz="1992">
                <a:solidFill>
                  <a:srgbClr val="464D50"/>
                </a:solidFill>
                <a:highlight>
                  <a:srgbClr val="FFFFFF"/>
                </a:highlight>
              </a:rPr>
              <a:t>Gary Cohn</a:t>
            </a:r>
            <a:endParaRPr sz="1992">
              <a:solidFill>
                <a:srgbClr val="464D50"/>
              </a:solidFill>
              <a:highlight>
                <a:srgbClr val="FFFFFF"/>
              </a:highlight>
            </a:endParaRPr>
          </a:p>
          <a:p>
            <a:pPr marL="457200" marR="0" lvl="0" indent="-355085" algn="l" rtl="0">
              <a:lnSpc>
                <a:spcPct val="115000"/>
              </a:lnSpc>
              <a:spcBef>
                <a:spcPts val="0"/>
              </a:spcBef>
              <a:spcAft>
                <a:spcPts val="0"/>
              </a:spcAft>
              <a:buClr>
                <a:srgbClr val="464D50"/>
              </a:buClr>
              <a:buSzPts val="1992"/>
              <a:buChar char="★"/>
            </a:pPr>
            <a:r>
              <a:rPr lang="en-US" sz="1992">
                <a:solidFill>
                  <a:srgbClr val="464D50"/>
                </a:solidFill>
                <a:highlight>
                  <a:srgbClr val="FFFFFF"/>
                </a:highlight>
              </a:rPr>
              <a:t>Linda Dishner</a:t>
            </a:r>
            <a:endParaRPr sz="1992">
              <a:solidFill>
                <a:srgbClr val="464D50"/>
              </a:solidFill>
              <a:highlight>
                <a:srgbClr val="FFFFFF"/>
              </a:highlight>
            </a:endParaRPr>
          </a:p>
          <a:p>
            <a:pPr marL="457200" marR="0" lvl="0" indent="-355085" algn="l" rtl="0">
              <a:lnSpc>
                <a:spcPct val="115000"/>
              </a:lnSpc>
              <a:spcBef>
                <a:spcPts val="0"/>
              </a:spcBef>
              <a:spcAft>
                <a:spcPts val="0"/>
              </a:spcAft>
              <a:buClr>
                <a:srgbClr val="464D50"/>
              </a:buClr>
              <a:buSzPts val="1992"/>
              <a:buChar char="★"/>
            </a:pPr>
            <a:r>
              <a:rPr lang="en-US" sz="1992">
                <a:solidFill>
                  <a:srgbClr val="464D50"/>
                </a:solidFill>
                <a:highlight>
                  <a:srgbClr val="FFFFFF"/>
                </a:highlight>
              </a:rPr>
              <a:t>Neil Klar</a:t>
            </a:r>
            <a:endParaRPr sz="1992">
              <a:solidFill>
                <a:srgbClr val="464D50"/>
              </a:solidFill>
              <a:highlight>
                <a:srgbClr val="FFFFFF"/>
              </a:highlight>
            </a:endParaRPr>
          </a:p>
          <a:p>
            <a:pPr marL="457200" marR="0" lvl="0" indent="-355085" algn="l" rtl="0">
              <a:lnSpc>
                <a:spcPct val="115000"/>
              </a:lnSpc>
              <a:spcBef>
                <a:spcPts val="0"/>
              </a:spcBef>
              <a:spcAft>
                <a:spcPts val="0"/>
              </a:spcAft>
              <a:buClr>
                <a:srgbClr val="464D50"/>
              </a:buClr>
              <a:buSzPts val="1992"/>
              <a:buChar char="★"/>
            </a:pPr>
            <a:r>
              <a:rPr lang="en-US" sz="1992">
                <a:solidFill>
                  <a:srgbClr val="464D50"/>
                </a:solidFill>
                <a:highlight>
                  <a:srgbClr val="FFFFFF"/>
                </a:highlight>
              </a:rPr>
              <a:t>Norma Klein</a:t>
            </a:r>
            <a:endParaRPr sz="1992">
              <a:solidFill>
                <a:srgbClr val="464D50"/>
              </a:solidFill>
              <a:highlight>
                <a:srgbClr val="FFFFFF"/>
              </a:highlight>
            </a:endParaRPr>
          </a:p>
          <a:p>
            <a:pPr marL="457200" marR="0" lvl="0" indent="-355085" algn="l" rtl="0">
              <a:lnSpc>
                <a:spcPct val="115000"/>
              </a:lnSpc>
              <a:spcBef>
                <a:spcPts val="0"/>
              </a:spcBef>
              <a:spcAft>
                <a:spcPts val="0"/>
              </a:spcAft>
              <a:buClr>
                <a:srgbClr val="464D50"/>
              </a:buClr>
              <a:buSzPts val="1992"/>
              <a:buChar char="★"/>
            </a:pPr>
            <a:r>
              <a:rPr lang="en-US" sz="1992">
                <a:solidFill>
                  <a:srgbClr val="464D50"/>
                </a:solidFill>
                <a:highlight>
                  <a:srgbClr val="FFFFFF"/>
                </a:highlight>
              </a:rPr>
              <a:t>Elaine Gloth Merker</a:t>
            </a:r>
            <a:endParaRPr sz="1992">
              <a:solidFill>
                <a:srgbClr val="464D50"/>
              </a:solidFill>
              <a:highlight>
                <a:srgbClr val="FFFFFF"/>
              </a:highlight>
            </a:endParaRPr>
          </a:p>
          <a:p>
            <a:pPr marL="0" lvl="0" indent="0" algn="l" rtl="0">
              <a:lnSpc>
                <a:spcPct val="115000"/>
              </a:lnSpc>
              <a:spcBef>
                <a:spcPts val="0"/>
              </a:spcBef>
              <a:spcAft>
                <a:spcPts val="0"/>
              </a:spcAft>
              <a:buNone/>
            </a:pPr>
            <a:r>
              <a:rPr lang="en-US" sz="1992">
                <a:solidFill>
                  <a:srgbClr val="464D50"/>
                </a:solidFill>
                <a:highlight>
                  <a:srgbClr val="FFFFFF"/>
                </a:highlight>
              </a:rPr>
              <a:t>Elyssa Michaels</a:t>
            </a:r>
            <a:endParaRPr sz="1992">
              <a:solidFill>
                <a:srgbClr val="464D50"/>
              </a:solidFill>
              <a:highlight>
                <a:srgbClr val="FFFFFF"/>
              </a:highlight>
            </a:endParaRPr>
          </a:p>
          <a:p>
            <a:pPr marL="457200" lvl="0" indent="-355085" algn="l" rtl="0">
              <a:lnSpc>
                <a:spcPct val="115000"/>
              </a:lnSpc>
              <a:spcBef>
                <a:spcPts val="0"/>
              </a:spcBef>
              <a:spcAft>
                <a:spcPts val="0"/>
              </a:spcAft>
              <a:buClr>
                <a:srgbClr val="464D50"/>
              </a:buClr>
              <a:buSzPts val="1992"/>
              <a:buChar char="★"/>
            </a:pPr>
            <a:r>
              <a:rPr lang="en-US" sz="1992">
                <a:solidFill>
                  <a:srgbClr val="464D50"/>
                </a:solidFill>
                <a:highlight>
                  <a:srgbClr val="FFFFFF"/>
                </a:highlight>
              </a:rPr>
              <a:t>Heidi G.C. Rieger</a:t>
            </a:r>
            <a:endParaRPr sz="1992">
              <a:solidFill>
                <a:srgbClr val="464D50"/>
              </a:solidFill>
              <a:highlight>
                <a:srgbClr val="FFFFFF"/>
              </a:highlight>
            </a:endParaRPr>
          </a:p>
          <a:p>
            <a:pPr marL="0" lvl="0" indent="0" algn="l" rtl="0">
              <a:lnSpc>
                <a:spcPct val="115000"/>
              </a:lnSpc>
              <a:spcBef>
                <a:spcPts val="0"/>
              </a:spcBef>
              <a:spcAft>
                <a:spcPts val="0"/>
              </a:spcAft>
              <a:buNone/>
            </a:pPr>
            <a:r>
              <a:rPr lang="en-US" sz="1992">
                <a:solidFill>
                  <a:srgbClr val="464D50"/>
                </a:solidFill>
                <a:highlight>
                  <a:srgbClr val="FFFFFF"/>
                </a:highlight>
              </a:rPr>
              <a:t>Emmett Seaborn</a:t>
            </a:r>
            <a:endParaRPr sz="1992">
              <a:solidFill>
                <a:srgbClr val="464D50"/>
              </a:solidFill>
              <a:highlight>
                <a:srgbClr val="FFFFFF"/>
              </a:highlight>
            </a:endParaRPr>
          </a:p>
          <a:p>
            <a:pPr marL="0" lvl="0" indent="0" algn="l" rtl="0">
              <a:lnSpc>
                <a:spcPct val="115000"/>
              </a:lnSpc>
              <a:spcBef>
                <a:spcPts val="0"/>
              </a:spcBef>
              <a:spcAft>
                <a:spcPts val="0"/>
              </a:spcAft>
              <a:buNone/>
            </a:pPr>
            <a:endParaRPr sz="1992">
              <a:solidFill>
                <a:srgbClr val="464D50"/>
              </a:solidFill>
              <a:highlight>
                <a:srgbClr val="FFFFFF"/>
              </a:highlight>
            </a:endParaRPr>
          </a:p>
          <a:p>
            <a:pPr marL="457200" lvl="0" indent="-355085" algn="l" rtl="0">
              <a:lnSpc>
                <a:spcPct val="115000"/>
              </a:lnSpc>
              <a:spcBef>
                <a:spcPts val="0"/>
              </a:spcBef>
              <a:spcAft>
                <a:spcPts val="0"/>
              </a:spcAft>
              <a:buClr>
                <a:srgbClr val="464D50"/>
              </a:buClr>
              <a:buSzPts val="1992"/>
              <a:buChar char="★"/>
            </a:pPr>
            <a:r>
              <a:rPr lang="en-US" sz="1992" b="1" i="1">
                <a:solidFill>
                  <a:srgbClr val="464D50"/>
                </a:solidFill>
                <a:highlight>
                  <a:srgbClr val="FFFFFF"/>
                </a:highlight>
              </a:rPr>
              <a:t>= Also a NeighborsLink Donor</a:t>
            </a:r>
            <a:endParaRPr sz="1992" b="1" i="1">
              <a:solidFill>
                <a:srgbClr val="464D50"/>
              </a:solidFill>
              <a:highlight>
                <a:srgbClr val="FFFFFF"/>
              </a:highlight>
            </a:endParaRPr>
          </a:p>
          <a:p>
            <a:pPr marL="0" lvl="0" indent="0" algn="l" rtl="0">
              <a:lnSpc>
                <a:spcPct val="115000"/>
              </a:lnSpc>
              <a:spcBef>
                <a:spcPts val="0"/>
              </a:spcBef>
              <a:spcAft>
                <a:spcPts val="0"/>
              </a:spcAft>
              <a:buNone/>
            </a:pPr>
            <a:endParaRPr sz="1450">
              <a:solidFill>
                <a:srgbClr val="464D50"/>
              </a:solidFill>
              <a:highlight>
                <a:srgbClr val="FFFFFF"/>
              </a:highlight>
            </a:endParaRPr>
          </a:p>
          <a:p>
            <a:pPr marL="0" lvl="0" indent="0" algn="l" rtl="0">
              <a:lnSpc>
                <a:spcPct val="115000"/>
              </a:lnSpc>
              <a:spcBef>
                <a:spcPts val="0"/>
              </a:spcBef>
              <a:spcAft>
                <a:spcPts val="0"/>
              </a:spcAft>
              <a:buNone/>
            </a:pPr>
            <a:endParaRPr sz="1450">
              <a:solidFill>
                <a:srgbClr val="464D50"/>
              </a:solidFill>
              <a:highlight>
                <a:schemeClr val="accent2"/>
              </a:highlight>
            </a:endParaRPr>
          </a:p>
        </p:txBody>
      </p:sp>
      <p:pic>
        <p:nvPicPr>
          <p:cNvPr id="141" name="Google Shape;141;g396b92447a3_0_0"/>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d4cf21adac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solidFill>
                  <a:schemeClr val="accent2"/>
                </a:solidFill>
                <a:latin typeface="Arial"/>
                <a:ea typeface="Arial"/>
                <a:cs typeface="Arial"/>
                <a:sym typeface="Arial"/>
              </a:rPr>
              <a:t>2025 Year End Financials</a:t>
            </a:r>
            <a:endParaRPr>
              <a:solidFill>
                <a:schemeClr val="accent2"/>
              </a:solidFill>
              <a:latin typeface="Arial"/>
              <a:ea typeface="Arial"/>
              <a:cs typeface="Arial"/>
              <a:sym typeface="Arial"/>
            </a:endParaRPr>
          </a:p>
        </p:txBody>
      </p:sp>
      <p:sp>
        <p:nvSpPr>
          <p:cNvPr id="147" name="Google Shape;147;g3d4cf21adac_0_12"/>
          <p:cNvSpPr txBox="1">
            <a:spLocks noGrp="1"/>
          </p:cNvSpPr>
          <p:nvPr>
            <p:ph type="body" idx="1"/>
          </p:nvPr>
        </p:nvSpPr>
        <p:spPr>
          <a:xfrm>
            <a:off x="838200" y="1604325"/>
            <a:ext cx="5877900" cy="49629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US" sz="1450">
                <a:solidFill>
                  <a:srgbClr val="4D4D4D"/>
                </a:solidFill>
                <a:highlight>
                  <a:srgbClr val="FFFFFF"/>
                </a:highlight>
              </a:rPr>
              <a:t>﻿</a:t>
            </a:r>
            <a:endParaRPr sz="1450">
              <a:solidFill>
                <a:srgbClr val="464D50"/>
              </a:solidFill>
              <a:highlight>
                <a:srgbClr val="FFFFFF"/>
              </a:highlight>
            </a:endParaRPr>
          </a:p>
          <a:p>
            <a:pPr marL="0" lvl="0" indent="0" algn="l" rtl="0">
              <a:lnSpc>
                <a:spcPct val="115000"/>
              </a:lnSpc>
              <a:spcBef>
                <a:spcPts val="0"/>
              </a:spcBef>
              <a:spcAft>
                <a:spcPts val="0"/>
              </a:spcAft>
              <a:buNone/>
            </a:pPr>
            <a:endParaRPr sz="1450">
              <a:solidFill>
                <a:srgbClr val="464D50"/>
              </a:solidFill>
              <a:highlight>
                <a:srgbClr val="FFFFFF"/>
              </a:highlight>
            </a:endParaRPr>
          </a:p>
          <a:p>
            <a:pPr marL="0" lvl="0" indent="0" algn="l" rtl="0">
              <a:lnSpc>
                <a:spcPct val="115000"/>
              </a:lnSpc>
              <a:spcBef>
                <a:spcPts val="0"/>
              </a:spcBef>
              <a:spcAft>
                <a:spcPts val="0"/>
              </a:spcAft>
              <a:buNone/>
            </a:pPr>
            <a:endParaRPr sz="1450">
              <a:solidFill>
                <a:srgbClr val="464D50"/>
              </a:solidFill>
              <a:highlight>
                <a:srgbClr val="FFFFFF"/>
              </a:highlight>
            </a:endParaRPr>
          </a:p>
        </p:txBody>
      </p:sp>
      <p:pic>
        <p:nvPicPr>
          <p:cNvPr id="148" name="Google Shape;148;g3d4cf21adac_0_12"/>
          <p:cNvPicPr preferRelativeResize="0"/>
          <p:nvPr/>
        </p:nvPicPr>
        <p:blipFill rotWithShape="1">
          <a:blip r:embed="rId3">
            <a:alphaModFix/>
          </a:blip>
          <a:srcRect/>
          <a:stretch/>
        </p:blipFill>
        <p:spPr>
          <a:xfrm>
            <a:off x="7910423" y="5956811"/>
            <a:ext cx="4090892" cy="642398"/>
          </a:xfrm>
          <a:prstGeom prst="rect">
            <a:avLst/>
          </a:prstGeom>
          <a:noFill/>
          <a:ln>
            <a:noFill/>
          </a:ln>
        </p:spPr>
      </p:pic>
      <p:pic>
        <p:nvPicPr>
          <p:cNvPr id="149" name="Google Shape;149;g3d4cf21adac_0_12" title="Screenshot 2026-04-06 165109.png"/>
          <p:cNvPicPr preferRelativeResize="0"/>
          <p:nvPr/>
        </p:nvPicPr>
        <p:blipFill>
          <a:blip r:embed="rId4">
            <a:alphaModFix/>
          </a:blip>
          <a:stretch>
            <a:fillRect/>
          </a:stretch>
        </p:blipFill>
        <p:spPr>
          <a:xfrm>
            <a:off x="959825" y="1412125"/>
            <a:ext cx="5715575" cy="5222851"/>
          </a:xfrm>
          <a:prstGeom prst="rect">
            <a:avLst/>
          </a:prstGeom>
          <a:noFill/>
          <a:ln>
            <a:noFill/>
          </a:ln>
        </p:spPr>
      </p:pic>
      <p:sp>
        <p:nvSpPr>
          <p:cNvPr id="150" name="Google Shape;150;g3d4cf21adac_0_12"/>
          <p:cNvSpPr txBox="1"/>
          <p:nvPr/>
        </p:nvSpPr>
        <p:spPr>
          <a:xfrm>
            <a:off x="8038025" y="2113500"/>
            <a:ext cx="3963300" cy="26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a:solidFill>
                  <a:schemeClr val="dk1"/>
                </a:solidFill>
              </a:rPr>
              <a:t>Other Expenses Include: </a:t>
            </a:r>
            <a:endParaRPr sz="1900">
              <a:solidFill>
                <a:schemeClr val="dk1"/>
              </a:solidFill>
            </a:endParaRPr>
          </a:p>
          <a:p>
            <a:pPr marL="457200" lvl="0" indent="-349250" algn="l" rtl="0">
              <a:spcBef>
                <a:spcPts val="0"/>
              </a:spcBef>
              <a:spcAft>
                <a:spcPts val="0"/>
              </a:spcAft>
              <a:buClr>
                <a:schemeClr val="dk1"/>
              </a:buClr>
              <a:buSzPts val="1900"/>
              <a:buChar char="●"/>
            </a:pPr>
            <a:r>
              <a:rPr lang="en-US" sz="1900">
                <a:solidFill>
                  <a:schemeClr val="dk1"/>
                </a:solidFill>
              </a:rPr>
              <a:t>Neighbors Link Admin fee (</a:t>
            </a:r>
            <a:r>
              <a:rPr lang="en-US" sz="1500">
                <a:solidFill>
                  <a:schemeClr val="dk1"/>
                </a:solidFill>
              </a:rPr>
              <a:t>$15,000 annually)</a:t>
            </a:r>
            <a:endParaRPr sz="1500">
              <a:solidFill>
                <a:schemeClr val="dk1"/>
              </a:solidFill>
            </a:endParaRPr>
          </a:p>
          <a:p>
            <a:pPr marL="457200" lvl="0" indent="-349250" algn="l" rtl="0">
              <a:spcBef>
                <a:spcPts val="0"/>
              </a:spcBef>
              <a:spcAft>
                <a:spcPts val="0"/>
              </a:spcAft>
              <a:buClr>
                <a:schemeClr val="dk1"/>
              </a:buClr>
              <a:buSzPts val="1900"/>
              <a:buChar char="●"/>
            </a:pPr>
            <a:r>
              <a:rPr lang="en-US" sz="1900">
                <a:solidFill>
                  <a:schemeClr val="dk1"/>
                </a:solidFill>
              </a:rPr>
              <a:t>Insurance</a:t>
            </a:r>
            <a:endParaRPr sz="1900">
              <a:solidFill>
                <a:schemeClr val="dk1"/>
              </a:solidFill>
            </a:endParaRPr>
          </a:p>
          <a:p>
            <a:pPr marL="457200" lvl="0" indent="-349250" algn="l" rtl="0">
              <a:spcBef>
                <a:spcPts val="0"/>
              </a:spcBef>
              <a:spcAft>
                <a:spcPts val="0"/>
              </a:spcAft>
              <a:buClr>
                <a:schemeClr val="dk1"/>
              </a:buClr>
              <a:buSzPts val="1900"/>
              <a:buChar char="●"/>
            </a:pPr>
            <a:r>
              <a:rPr lang="en-US" sz="1900">
                <a:solidFill>
                  <a:schemeClr val="dk1"/>
                </a:solidFill>
              </a:rPr>
              <a:t>Technology</a:t>
            </a:r>
            <a:endParaRPr sz="1900">
              <a:solidFill>
                <a:schemeClr val="dk1"/>
              </a:solidFill>
            </a:endParaRPr>
          </a:p>
          <a:p>
            <a:pPr marL="457200" lvl="0" indent="-349250" algn="l" rtl="0">
              <a:spcBef>
                <a:spcPts val="0"/>
              </a:spcBef>
              <a:spcAft>
                <a:spcPts val="0"/>
              </a:spcAft>
              <a:buClr>
                <a:schemeClr val="dk1"/>
              </a:buClr>
              <a:buSzPts val="1900"/>
              <a:buChar char="●"/>
            </a:pPr>
            <a:r>
              <a:rPr lang="en-US" sz="1900">
                <a:solidFill>
                  <a:schemeClr val="dk1"/>
                </a:solidFill>
              </a:rPr>
              <a:t>Credit Card Processing</a:t>
            </a:r>
            <a:endParaRPr sz="1900">
              <a:solidFill>
                <a:schemeClr val="dk1"/>
              </a:solidFill>
            </a:endParaRPr>
          </a:p>
          <a:p>
            <a:pPr marL="0" lvl="0" indent="0" algn="l" rtl="0">
              <a:spcBef>
                <a:spcPts val="0"/>
              </a:spcBef>
              <a:spcAft>
                <a:spcPts val="0"/>
              </a:spcAft>
              <a:buNone/>
            </a:pPr>
            <a:endParaRPr sz="2800">
              <a:solidFill>
                <a:schemeClr val="dk1"/>
              </a:solidFill>
            </a:endParaRPr>
          </a:p>
          <a:p>
            <a:pPr marL="0" lvl="0" indent="0" algn="l" rtl="0">
              <a:spcBef>
                <a:spcPts val="0"/>
              </a:spcBef>
              <a:spcAft>
                <a:spcPts val="0"/>
              </a:spcAft>
              <a:buNone/>
            </a:pPr>
            <a:endParaRPr sz="2800">
              <a:solidFill>
                <a:schemeClr val="dk1"/>
              </a:solidFill>
            </a:endParaRPr>
          </a:p>
        </p:txBody>
      </p:sp>
      <p:sp>
        <p:nvSpPr>
          <p:cNvPr id="151" name="Google Shape;151;g3d4cf21adac_0_12"/>
          <p:cNvSpPr/>
          <p:nvPr/>
        </p:nvSpPr>
        <p:spPr>
          <a:xfrm>
            <a:off x="6776850" y="3002900"/>
            <a:ext cx="1261200" cy="2232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3d4cf21adac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solidFill>
                  <a:schemeClr val="accent2"/>
                </a:solidFill>
                <a:latin typeface="Arial"/>
                <a:ea typeface="Arial"/>
                <a:cs typeface="Arial"/>
                <a:sym typeface="Arial"/>
              </a:rPr>
              <a:t>2025 Impact and Next Steps</a:t>
            </a:r>
            <a:endParaRPr>
              <a:solidFill>
                <a:schemeClr val="accent2"/>
              </a:solidFill>
              <a:latin typeface="Arial"/>
              <a:ea typeface="Arial"/>
              <a:cs typeface="Arial"/>
              <a:sym typeface="Arial"/>
            </a:endParaRPr>
          </a:p>
        </p:txBody>
      </p:sp>
      <p:sp>
        <p:nvSpPr>
          <p:cNvPr id="157" name="Google Shape;157;g3d4cf21adac_0_0"/>
          <p:cNvSpPr txBox="1">
            <a:spLocks noGrp="1"/>
          </p:cNvSpPr>
          <p:nvPr>
            <p:ph type="body" idx="1"/>
          </p:nvPr>
        </p:nvSpPr>
        <p:spPr>
          <a:xfrm>
            <a:off x="838200" y="1604325"/>
            <a:ext cx="10515600" cy="4995000"/>
          </a:xfrm>
          <a:prstGeom prst="rect">
            <a:avLst/>
          </a:prstGeom>
          <a:noFill/>
          <a:ln>
            <a:noFill/>
          </a:ln>
        </p:spPr>
        <p:txBody>
          <a:bodyPr spcFirstLastPara="1" wrap="square" lIns="91425" tIns="45700" rIns="91425" bIns="45700" anchor="t" anchorCtr="0">
            <a:normAutofit fontScale="70000"/>
          </a:bodyPr>
          <a:lstStyle/>
          <a:p>
            <a:pPr marL="457200" marR="0" lvl="0" indent="-361950" algn="l" rtl="0">
              <a:lnSpc>
                <a:spcPct val="150000"/>
              </a:lnSpc>
              <a:spcBef>
                <a:spcPts val="1000"/>
              </a:spcBef>
              <a:spcAft>
                <a:spcPts val="0"/>
              </a:spcAft>
              <a:buSzPct val="100000"/>
              <a:buChar char="•"/>
            </a:pPr>
            <a:r>
              <a:rPr lang="en-US" sz="3000"/>
              <a:t>In 2025, ReSet supported 8 refugee families with financial assistance, ESL navigation, and accompaniment to court appearances — 2 families continue to be actively supported today.</a:t>
            </a:r>
            <a:endParaRPr sz="3000"/>
          </a:p>
          <a:p>
            <a:pPr marL="457200" marR="0" lvl="0" indent="-361950" algn="l" rtl="0">
              <a:lnSpc>
                <a:spcPct val="150000"/>
              </a:lnSpc>
              <a:spcBef>
                <a:spcPts val="0"/>
              </a:spcBef>
              <a:spcAft>
                <a:spcPts val="0"/>
              </a:spcAft>
              <a:buSzPct val="100000"/>
              <a:buChar char="•"/>
            </a:pPr>
            <a:r>
              <a:rPr lang="en-US" sz="3000"/>
              <a:t>Like all refugee-serving organizations, ReSet is navigating a challenging policy environment — and remains committed to the families they are supporting.</a:t>
            </a:r>
            <a:endParaRPr sz="3000"/>
          </a:p>
          <a:p>
            <a:pPr marL="457200" marR="0" lvl="0" indent="-361950" algn="l" rtl="0">
              <a:lnSpc>
                <a:spcPct val="150000"/>
              </a:lnSpc>
              <a:spcBef>
                <a:spcPts val="0"/>
              </a:spcBef>
              <a:spcAft>
                <a:spcPts val="0"/>
              </a:spcAft>
              <a:buSzPct val="100000"/>
              <a:buChar char="•"/>
            </a:pPr>
            <a:r>
              <a:rPr lang="en-US" sz="3000"/>
              <a:t>ReSet is all volunteer run  which means their costs to operate are relative modest.</a:t>
            </a:r>
            <a:endParaRPr sz="3000"/>
          </a:p>
          <a:p>
            <a:pPr marL="457200" marR="0" lvl="0" indent="-361950" algn="l" rtl="0">
              <a:lnSpc>
                <a:spcPct val="150000"/>
              </a:lnSpc>
              <a:spcBef>
                <a:spcPts val="0"/>
              </a:spcBef>
              <a:spcAft>
                <a:spcPts val="0"/>
              </a:spcAft>
              <a:buSzPct val="100000"/>
              <a:buChar char="•"/>
            </a:pPr>
            <a:r>
              <a:rPr lang="en-US" sz="3000"/>
              <a:t>We want to keep their volunteers connected and engaged so that the program is positioned to scale quickly if/when the landscape changes. </a:t>
            </a:r>
            <a:endParaRPr sz="3000"/>
          </a:p>
          <a:p>
            <a:pPr marL="457200" lvl="0" indent="-361950" algn="l" rtl="0">
              <a:lnSpc>
                <a:spcPct val="150000"/>
              </a:lnSpc>
              <a:spcBef>
                <a:spcPts val="0"/>
              </a:spcBef>
              <a:spcAft>
                <a:spcPts val="0"/>
              </a:spcAft>
              <a:buSzPct val="100000"/>
              <a:buChar char="•"/>
            </a:pPr>
            <a:r>
              <a:rPr lang="en-US" sz="3000"/>
              <a:t>Shared donor community — supporting this program reinforces our credibility with funders who care deeply about immigrant issues.</a:t>
            </a:r>
            <a:endParaRPr/>
          </a:p>
        </p:txBody>
      </p:sp>
      <p:pic>
        <p:nvPicPr>
          <p:cNvPr id="158" name="Google Shape;158;g3d4cf21adac_0_0"/>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365472ea5b8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solidFill>
                  <a:schemeClr val="accent2"/>
                </a:solidFill>
                <a:latin typeface="Arial"/>
                <a:ea typeface="Arial"/>
                <a:cs typeface="Arial"/>
                <a:sym typeface="Arial"/>
              </a:rPr>
              <a:t>What is a Fiscal Sponsor?</a:t>
            </a:r>
            <a:endParaRPr>
              <a:solidFill>
                <a:schemeClr val="accent2"/>
              </a:solidFill>
              <a:latin typeface="Arial"/>
              <a:ea typeface="Arial"/>
              <a:cs typeface="Arial"/>
              <a:sym typeface="Arial"/>
            </a:endParaRPr>
          </a:p>
        </p:txBody>
      </p:sp>
      <p:sp>
        <p:nvSpPr>
          <p:cNvPr id="164" name="Google Shape;164;g365472ea5b8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r>
              <a:rPr lang="en-US" sz="3100"/>
              <a:t>A fiscal sponsor is a nonprofit organization that provides its tax-exempt status, financial management, and administrative support to another project or group that does not have its own 501(c)(3) designation, allowing that project to receive tax-deductible donations and grants while focusing on its mission</a:t>
            </a:r>
            <a:r>
              <a:rPr lang="en-US"/>
              <a:t>.</a:t>
            </a:r>
            <a:endParaRPr/>
          </a:p>
        </p:txBody>
      </p:sp>
      <p:pic>
        <p:nvPicPr>
          <p:cNvPr id="165" name="Google Shape;165;g365472ea5b8_0_0"/>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g365472ea5b8_0_12" title="fiscal-sponsorship-infographic.png"/>
          <p:cNvPicPr preferRelativeResize="0"/>
          <p:nvPr/>
        </p:nvPicPr>
        <p:blipFill rotWithShape="1">
          <a:blip r:embed="rId3">
            <a:alphaModFix/>
          </a:blip>
          <a:srcRect/>
          <a:stretch/>
        </p:blipFill>
        <p:spPr>
          <a:xfrm>
            <a:off x="646175" y="152400"/>
            <a:ext cx="5504676" cy="6553200"/>
          </a:xfrm>
          <a:prstGeom prst="rect">
            <a:avLst/>
          </a:prstGeom>
          <a:noFill/>
          <a:ln>
            <a:noFill/>
          </a:ln>
        </p:spPr>
      </p:pic>
      <p:pic>
        <p:nvPicPr>
          <p:cNvPr id="171" name="Google Shape;171;g365472ea5b8_0_12"/>
          <p:cNvPicPr preferRelativeResize="0"/>
          <p:nvPr/>
        </p:nvPicPr>
        <p:blipFill rotWithShape="1">
          <a:blip r:embed="rId4">
            <a:alphaModFix/>
          </a:blip>
          <a:srcRect/>
          <a:stretch/>
        </p:blipFill>
        <p:spPr>
          <a:xfrm>
            <a:off x="7764123" y="6063211"/>
            <a:ext cx="4090892" cy="642398"/>
          </a:xfrm>
          <a:prstGeom prst="rect">
            <a:avLst/>
          </a:prstGeom>
          <a:noFill/>
          <a:ln>
            <a:noFill/>
          </a:ln>
        </p:spPr>
      </p:pic>
      <p:sp>
        <p:nvSpPr>
          <p:cNvPr id="172" name="Google Shape;172;g365472ea5b8_0_12"/>
          <p:cNvSpPr txBox="1"/>
          <p:nvPr/>
        </p:nvSpPr>
        <p:spPr>
          <a:xfrm>
            <a:off x="6480050" y="377975"/>
            <a:ext cx="5230500" cy="1079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500" b="1" i="0" u="none" strike="noStrike" cap="none">
                <a:solidFill>
                  <a:schemeClr val="accent2"/>
                </a:solidFill>
                <a:latin typeface="Arial"/>
                <a:ea typeface="Arial"/>
                <a:cs typeface="Arial"/>
                <a:sym typeface="Arial"/>
              </a:rPr>
              <a:t>Responsibilities </a:t>
            </a:r>
            <a:endParaRPr sz="3500" b="1" i="0" u="none" strike="noStrike" cap="none">
              <a:solidFill>
                <a:schemeClr val="accent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500" b="1" i="0" u="none" strike="noStrike" cap="none">
                <a:solidFill>
                  <a:schemeClr val="accent2"/>
                </a:solidFill>
                <a:latin typeface="Arial"/>
                <a:ea typeface="Arial"/>
                <a:cs typeface="Arial"/>
                <a:sym typeface="Arial"/>
              </a:rPr>
              <a:t>Overview</a:t>
            </a:r>
            <a:endParaRPr sz="3500" b="1" i="0" u="none" strike="noStrike" cap="none">
              <a:solidFill>
                <a:schemeClr val="accent2"/>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659</Words>
  <Application>Microsoft Office PowerPoint</Application>
  <PresentationFormat>Widescreen</PresentationFormat>
  <Paragraphs>80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Play</vt:lpstr>
      <vt:lpstr>Office Theme</vt:lpstr>
      <vt:lpstr>    ReSet Partnership Overview  Board Presentation April 2026</vt:lpstr>
      <vt:lpstr>PowerPoint Presentation</vt:lpstr>
      <vt:lpstr>Oversight</vt:lpstr>
      <vt:lpstr>ReSet Westchester Board Members</vt:lpstr>
      <vt:lpstr>2025 Year End Financials</vt:lpstr>
      <vt:lpstr>2025 Impact and Next Steps</vt:lpstr>
      <vt:lpstr>What is a Fiscal Sponsor?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ReSet Partnership Overview  Board Presentation April 2026</dc:title>
  <dc:creator>Jeanette Gisbert</dc:creator>
  <cp:lastModifiedBy>Carola Bracco</cp:lastModifiedBy>
  <cp:revision>1</cp:revision>
  <dcterms:created xsi:type="dcterms:W3CDTF">2025-06-23T21:38:05Z</dcterms:created>
  <dcterms:modified xsi:type="dcterms:W3CDTF">2026-04-09T00:32:25Z</dcterms:modified>
</cp:coreProperties>
</file>