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67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FF3CD9-4456-F106-F5F7-FBF67A62299A}" name="Cesar Zepeda" initials="CZ" userId="S-1-5-21-2104198478-600100798-1677739787-163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enne Vogel" initials="AV" lastIdx="1" clrIdx="0">
    <p:extLst>
      <p:ext uri="{19B8F6BF-5375-455C-9EA6-DF929625EA0E}">
        <p15:presenceInfo xmlns:p15="http://schemas.microsoft.com/office/powerpoint/2012/main" userId="S-1-5-21-2104198478-600100798-1677739787-16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404" autoAdjust="0"/>
  </p:normalViewPr>
  <p:slideViewPr>
    <p:cSldViewPr snapToGrid="0">
      <p:cViewPr varScale="1">
        <p:scale>
          <a:sx n="93" d="100"/>
          <a:sy n="93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93024344236508"/>
          <c:y val="0.14737697685921688"/>
          <c:w val="0.88262803348955254"/>
          <c:h val="0.6747900485274654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Revenue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Sheet1!$B$2:$F$2</c:f>
              <c:numCache>
                <c:formatCode>"$"#,##0</c:formatCode>
                <c:ptCount val="5"/>
                <c:pt idx="0">
                  <c:v>552135</c:v>
                </c:pt>
                <c:pt idx="1">
                  <c:v>583169</c:v>
                </c:pt>
                <c:pt idx="2">
                  <c:v>734572</c:v>
                </c:pt>
                <c:pt idx="3">
                  <c:v>751738</c:v>
                </c:pt>
                <c:pt idx="4">
                  <c:v>1045000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C9-42AB-8B2C-E4CB3343E0B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Sheet1!$B$3:$F$3</c:f>
              <c:numCache>
                <c:formatCode>"$"#,##0</c:formatCode>
                <c:ptCount val="5"/>
                <c:pt idx="0">
                  <c:v>437355.09</c:v>
                </c:pt>
                <c:pt idx="1">
                  <c:v>468277.69</c:v>
                </c:pt>
                <c:pt idx="2">
                  <c:v>593244</c:v>
                </c:pt>
                <c:pt idx="3">
                  <c:v>615738</c:v>
                </c:pt>
                <c:pt idx="4">
                  <c:v>900000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C9-42AB-8B2C-E4CB3343E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5447632"/>
        <c:axId val="1855451952"/>
      </c:lineChart>
      <c:catAx>
        <c:axId val="1855447632"/>
        <c:scaling>
          <c:orientation val="minMax"/>
        </c:scaling>
        <c:delete val="0"/>
        <c:axPos val="b"/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451952"/>
        <c:crosses val="autoZero"/>
        <c:auto val="1"/>
        <c:lblAlgn val="ctr"/>
        <c:lblOffset val="100"/>
        <c:noMultiLvlLbl val="0"/>
      </c:catAx>
      <c:valAx>
        <c:axId val="1855451952"/>
        <c:scaling>
          <c:orientation val="minMax"/>
          <c:max val="1100000"/>
          <c:min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447632"/>
        <c:crosses val="autoZero"/>
        <c:crossBetween val="midCat"/>
        <c:majorUnit val="10000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14138874741641E-2"/>
          <c:y val="5.0697236016125163E-2"/>
          <c:w val="0.93922293059399098"/>
          <c:h val="0.8801541308478996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Cost per Dollar Raised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Sheet1!$B$2:$F$2</c:f>
              <c:numCache>
                <c:formatCode>0.00</c:formatCode>
                <c:ptCount val="5"/>
                <c:pt idx="0">
                  <c:v>0.21</c:v>
                </c:pt>
                <c:pt idx="1">
                  <c:v>0.2</c:v>
                </c:pt>
                <c:pt idx="2">
                  <c:v>0.19</c:v>
                </c:pt>
                <c:pt idx="3">
                  <c:v>0.18</c:v>
                </c:pt>
                <c:pt idx="4">
                  <c:v>0.14000000000000001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74-4C38-8900-33E7C5EAE51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8034656"/>
        <c:axId val="288029376"/>
      </c:lineChart>
      <c:catAx>
        <c:axId val="28803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29376"/>
        <c:crosses val="autoZero"/>
        <c:auto val="1"/>
        <c:lblAlgn val="ctr"/>
        <c:lblOffset val="100"/>
        <c:noMultiLvlLbl val="0"/>
      </c:catAx>
      <c:valAx>
        <c:axId val="288029376"/>
        <c:scaling>
          <c:orientation val="minMax"/>
          <c:max val="0.25"/>
          <c:min val="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465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i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11615124196431"/>
          <c:y val="2.423921101969095E-2"/>
          <c:w val="0.86559882460344628"/>
          <c:h val="0.766186630411151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Paddle Raise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1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Sheet1!$B$2:$F$2</c:f>
              <c:numCache>
                <c:formatCode>"$"#,##0</c:formatCode>
                <c:ptCount val="5"/>
                <c:pt idx="0">
                  <c:v>134123</c:v>
                </c:pt>
                <c:pt idx="1">
                  <c:v>180132</c:v>
                </c:pt>
                <c:pt idx="2">
                  <c:v>256845</c:v>
                </c:pt>
                <c:pt idx="3">
                  <c:v>290050</c:v>
                </c:pt>
                <c:pt idx="4">
                  <c:v>421401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4-40CA-96CB-50B4C98B7A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2234736"/>
        <c:axId val="112239536"/>
      </c:barChart>
      <c:catAx>
        <c:axId val="11223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1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39536"/>
        <c:crosses val="autoZero"/>
        <c:auto val="1"/>
        <c:lblAlgn val="ctr"/>
        <c:lblOffset val="100"/>
        <c:noMultiLvlLbl val="0"/>
      </c:catAx>
      <c:valAx>
        <c:axId val="112239536"/>
        <c:scaling>
          <c:orientation val="minMax"/>
          <c:min val="100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1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34736"/>
        <c:crosses val="autoZero"/>
        <c:crossBetween val="between"/>
        <c:majorUnit val="75000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1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i="1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04600679473227E-2"/>
          <c:y val="0.13719021964359721"/>
          <c:w val="0.94488791983996723"/>
          <c:h val="0.674790048527465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Number of Paddle Raise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103</c:v>
                </c:pt>
                <c:pt idx="1">
                  <c:v>139</c:v>
                </c:pt>
                <c:pt idx="2">
                  <c:v>134</c:v>
                </c:pt>
                <c:pt idx="3">
                  <c:v>151</c:v>
                </c:pt>
                <c:pt idx="4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0A-4562-BDB1-FB6B258A07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01708864"/>
        <c:axId val="2001706944"/>
      </c:barChart>
      <c:catAx>
        <c:axId val="20017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1706944"/>
        <c:crosses val="autoZero"/>
        <c:auto val="1"/>
        <c:lblAlgn val="ctr"/>
        <c:lblOffset val="100"/>
        <c:noMultiLvlLbl val="0"/>
      </c:catAx>
      <c:valAx>
        <c:axId val="2001706944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1708864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201957161237024E-2"/>
          <c:y val="4.0432870339424887E-2"/>
          <c:w val="0.90835631977068054"/>
          <c:h val="0.7783385693087175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Average Paddle Raise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7.9794685990338163E-2"/>
                  <c:y val="-6.77343382656093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4F-4792-9BBA-4F344A66D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Sheet1!$B$2:$F$2</c:f>
              <c:numCache>
                <c:formatCode>"$"#,##0</c:formatCode>
                <c:ptCount val="5"/>
                <c:pt idx="0">
                  <c:v>1302.1650485436894</c:v>
                </c:pt>
                <c:pt idx="1">
                  <c:v>1295.9136690647481</c:v>
                </c:pt>
                <c:pt idx="2">
                  <c:v>1916.7537313432836</c:v>
                </c:pt>
                <c:pt idx="3">
                  <c:v>1920.8609271523178</c:v>
                </c:pt>
                <c:pt idx="4">
                  <c:v>2315.3901098901097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DD-4640-8591-0994D6701AD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93690848"/>
        <c:axId val="1776653376"/>
      </c:lineChart>
      <c:catAx>
        <c:axId val="169369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653376"/>
        <c:crosses val="autoZero"/>
        <c:auto val="1"/>
        <c:lblAlgn val="ctr"/>
        <c:lblOffset val="100"/>
        <c:noMultiLvlLbl val="0"/>
      </c:catAx>
      <c:valAx>
        <c:axId val="1776653376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90848"/>
        <c:crosses val="autoZero"/>
        <c:crossBetween val="between"/>
        <c:majorUnit val="2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Percentage of Attendees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0.52</c:v>
                </c:pt>
                <c:pt idx="1">
                  <c:v>0.64</c:v>
                </c:pt>
                <c:pt idx="2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74-4C38-8900-33E7C5EAE51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8034656"/>
        <c:axId val="288029376"/>
      </c:lineChart>
      <c:catAx>
        <c:axId val="28803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29376"/>
        <c:crosses val="autoZero"/>
        <c:auto val="1"/>
        <c:lblAlgn val="ctr"/>
        <c:lblOffset val="100"/>
        <c:noMultiLvlLbl val="0"/>
      </c:catAx>
      <c:valAx>
        <c:axId val="288029376"/>
        <c:scaling>
          <c:orientation val="minMax"/>
          <c:max val="1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34656"/>
        <c:crosses val="autoZero"/>
        <c:crossBetween val="between"/>
        <c:majorUnit val="0.1500000000000000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i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0.08679</cdr:x>
      <cdr:y>0.03589</cdr:y>
    </cdr:from>
    <cdr:to>
      <cdr:x>0.92769</cdr:x>
      <cdr:y>0.87903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DA00A5B8-0BD8-5163-D10C-6BBF6B119EC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922571" y="163689"/>
          <a:ext cx="8938682" cy="3845841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6D183-DFAE-4D93-AEEB-13101DDA6FCB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F90F4-C380-401C-BD10-6604224D9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Through their leadership and personal outreach of our honorees, Andrea and Bruce Yablon and Rabbi Aaron Brusso each helped generate more than $200,000 in support.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Collectively, the Board and your networks generated more than </a:t>
            </a:r>
            <a:r>
              <a:rPr lang="en-US" b="1" dirty="0"/>
              <a:t>$250,000 </a:t>
            </a:r>
            <a:r>
              <a:rPr lang="en-US" dirty="0"/>
              <a:t>in support.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Friends and their networks expanded our reach. Their efforts resulted in more than </a:t>
            </a:r>
            <a:r>
              <a:rPr lang="en-US" b="1" dirty="0"/>
              <a:t>$150,000 </a:t>
            </a:r>
            <a:r>
              <a:rPr lang="en-US" dirty="0"/>
              <a:t>in revenue.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Client stories read by staff members, Jeffrey and Cynthia, resonated deeply with guests, providing powerful examples of the challenges and experiences our clients face every day.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Speakers delivered compelling remarks that underscored the urgent and growing needs facing our immigrant neighbors.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F90F4-C380-401C-BD10-6604224D9B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44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1F2E8-646A-E79C-29DC-77E4DB4CA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94B1D-9687-192B-CE9C-8B3AA54E2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58A24-A8A5-CFF5-3BCD-282FB370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0658A-E2D7-C990-7AE5-B82B4F2F9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FA404-3921-C75B-20CB-39805DA8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E2FF7-9C02-F434-0328-AD4F9462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1F1D2-1589-3E01-B728-BE7A63BC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FC855-0C12-AF67-495C-EBB37C622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14CFD-9034-7953-1982-16179D6E5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3CE81-B239-4BE8-D6F8-65A2363A0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471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FE604-33B1-C0FF-FC74-A3B19BF06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E4D13-6B96-92FE-1DB3-7CEF7C15A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BD10-D5E0-1E31-2AAB-D0D9F44E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92A9D-91FD-4511-0C4A-F410460D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3E8B2-9C53-6665-1BDE-5E859F18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9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18B2-A6AB-C2DF-AE2D-15D68E6A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402A9-BD71-309A-9A0C-17D64FF0D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9AB84-EB07-589B-E5E7-F07C8BCCD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707D1-BA23-54AC-34F0-952D22DE7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2D04A-ED01-5AB2-DD17-64DD7057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7AD5E-CD92-5D21-65AE-045C156C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12A42-1708-84C4-E099-B029D18A5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44F99-F7FE-1BEE-87FF-1FA99E44B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5D5419-1C07-B5B6-3374-F41ABF46F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9BE9E9-CB52-6C4C-0BE4-AE5973177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3EA7B6-CCA4-8BC8-708A-CFE76D6A09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E4E5A-282F-A5C4-556D-0ACB39928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02EBD9-9027-97F2-4BF2-C573830AD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92BD5-0AA8-BAAA-60E4-034B784D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8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72298-AC0B-FDCD-0A84-53A04D179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6E267D-4AEE-B734-5969-B4D3CFD01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F74A5C-D34A-4F1E-2D1C-65C755529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9B8EF-4E84-157C-5DC7-DDE12EDF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6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579E3-DE07-20EC-B632-337D21CE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7D1437-2118-5371-AFD7-1EC55029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E79BA-42F0-FF66-0A97-0F3D88BE8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7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2309-3BA4-039A-4EC7-D367DD56C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52115-4DAC-5071-6C9B-1ABC1A260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1FE6B-A7ED-FCCC-5D71-C270DB30D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D41C9-EFA3-4F9D-C54D-E8C808DB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ECFE5C-D0E3-64C9-DC60-18714B9C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A33E7-44C9-2FCE-0D36-F768D681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2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D293D-1133-67AD-BB2A-8621F2D5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907CDF-D723-5D39-9307-1028FF324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42760-70CB-0C2E-677C-E954BA678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BC881-D93F-42E0-A5F3-8EAB4C5D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FED6D-EB7D-AD2D-41C4-6DEFD350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70979-DF0C-94F3-B83A-5478A629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7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B3592-BBE1-E08F-9AD0-C14E4754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A12595-CC32-AC95-8BF3-63D6004E8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34EAE-6BED-DC9E-9E9C-D6F6DC41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1130B-F1DB-BBFC-2565-A46E4FC28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04B8B-32C7-E425-9FC9-09CA4313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6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361A02-070F-0976-9914-4ECB900FE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4314B-4100-300B-29BA-86339B2A7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B0DFC-98A4-07CA-F80E-A813212F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AD377-3F13-0C97-563F-69C3107A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963E9-37B6-9376-2AEE-7C842B0AA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6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DCAE5C-C21D-1D9F-3DDE-3997A4D8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E6615-8413-B8F3-7F65-7B1E7A9C0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5F344-B683-AA17-482D-EE5CCD4BD3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1BA835-12AC-4E8F-955A-EA3F4DE2791F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F6E05-013F-57D0-299B-A7BBC17D9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E00A8-A1D7-1CEC-DF10-B73C0E991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5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696B58-BBAE-A711-3089-7C616AF0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16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955B3-CB35-7047-DE59-73AB90BE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6" y="188468"/>
            <a:ext cx="10691265" cy="1307592"/>
          </a:xfrm>
        </p:spPr>
        <p:txBody>
          <a:bodyPr>
            <a:normAutofit/>
          </a:bodyPr>
          <a:lstStyle/>
          <a:p>
            <a:r>
              <a:rPr lang="en-US" sz="4800" dirty="0"/>
              <a:t>Net vs. Gross Revenue by Year </a:t>
            </a:r>
            <a:endParaRPr lang="en-US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B8FBAF3-F6EE-AAED-A5E3-5D1191B2AA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472691"/>
              </p:ext>
            </p:extLst>
          </p:nvPr>
        </p:nvGraphicFramePr>
        <p:xfrm>
          <a:off x="632089" y="1143000"/>
          <a:ext cx="1092781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16E2CC6-3C62-DD66-C004-912798FB7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1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5539C-22D6-19BD-F692-C668CF52C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2913C-FE7D-8894-5E73-54463F4D1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9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  <a:latin typeface="Aptos Display" panose="02110004020202020204"/>
              </a:rPr>
              <a:t>Cost to Raise a Dollar By Year</a:t>
            </a:r>
            <a:endParaRPr lang="en-US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29B528A-949A-3780-9B8D-80539433D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433649"/>
              </p:ext>
            </p:extLst>
          </p:nvPr>
        </p:nvGraphicFramePr>
        <p:xfrm>
          <a:off x="1377037" y="1212668"/>
          <a:ext cx="9261713" cy="3850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74D5C30-921A-BF02-EEBD-9A8695839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D480BA-FF0E-AAD2-5ACA-DB84B27308F7}"/>
              </a:ext>
            </a:extLst>
          </p:cNvPr>
          <p:cNvSpPr txBox="1"/>
          <p:nvPr/>
        </p:nvSpPr>
        <p:spPr>
          <a:xfrm>
            <a:off x="1377037" y="5217207"/>
            <a:ext cx="85262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*According to </a:t>
            </a:r>
            <a:r>
              <a:rPr lang="en-US" sz="1400" dirty="0" err="1"/>
              <a:t>NonProfit</a:t>
            </a:r>
            <a:r>
              <a:rPr lang="en-US" sz="1400" dirty="0"/>
              <a:t> PRO, the national average cost to raise $1 through special events is $0.50</a:t>
            </a:r>
          </a:p>
          <a:p>
            <a:r>
              <a:rPr lang="en-US" sz="1400" dirty="0"/>
              <a:t>Neighbors Link calculation does not include an allocation of staff costs. It is unclear how much of staff costs</a:t>
            </a:r>
          </a:p>
          <a:p>
            <a:r>
              <a:rPr lang="en-US" sz="1400" dirty="0"/>
              <a:t>are included in the national average.”</a:t>
            </a:r>
          </a:p>
        </p:txBody>
      </p:sp>
    </p:spTree>
    <p:extLst>
      <p:ext uri="{BB962C8B-B14F-4D97-AF65-F5344CB8AC3E}">
        <p14:creationId xmlns:p14="http://schemas.microsoft.com/office/powerpoint/2010/main" val="189947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34C84-203D-40C0-9B17-5CD07612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2" y="262177"/>
            <a:ext cx="10798176" cy="1051914"/>
          </a:xfrm>
        </p:spPr>
        <p:txBody>
          <a:bodyPr>
            <a:normAutofit/>
          </a:bodyPr>
          <a:lstStyle/>
          <a:p>
            <a:r>
              <a:rPr lang="en-US" dirty="0"/>
              <a:t>Gross Revenue by Category (2025 vs. 2026)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5AF584-84C1-4681-859D-E505C75184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730135"/>
              </p:ext>
            </p:extLst>
          </p:nvPr>
        </p:nvGraphicFramePr>
        <p:xfrm>
          <a:off x="781050" y="1148334"/>
          <a:ext cx="10629900" cy="4561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AA6A262-C77E-572B-E511-7FD1A1C1D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03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D59C8-232A-F5D3-29F8-BF26DFBE3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605"/>
            <a:ext cx="10515600" cy="1325563"/>
          </a:xfrm>
        </p:spPr>
        <p:txBody>
          <a:bodyPr/>
          <a:lstStyle/>
          <a:p>
            <a:r>
              <a:rPr lang="en-US" dirty="0"/>
              <a:t>Paddle Raise Revenue by Year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1AF78507-23D1-8D72-4A32-40C930786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2619893"/>
              </p:ext>
            </p:extLst>
          </p:nvPr>
        </p:nvGraphicFramePr>
        <p:xfrm>
          <a:off x="641350" y="1066879"/>
          <a:ext cx="10909300" cy="4724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3C4FBAD-C5D4-5596-3301-2CCD5EFCF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78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BF240-91F5-5EF7-21B4-8A7083FC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65"/>
            <a:ext cx="10515600" cy="1325563"/>
          </a:xfrm>
        </p:spPr>
        <p:txBody>
          <a:bodyPr/>
          <a:lstStyle/>
          <a:p>
            <a:r>
              <a:rPr lang="en-US" dirty="0"/>
              <a:t>Number of Paddle Raises by Year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A40BCD7-ED81-6EAB-6549-536631467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917126"/>
              </p:ext>
            </p:extLst>
          </p:nvPr>
        </p:nvGraphicFramePr>
        <p:xfrm>
          <a:off x="728980" y="1149905"/>
          <a:ext cx="10734040" cy="4558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15462F6-C01D-2CE4-E931-5A765479A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9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E3EC4-BE61-92AF-AC6F-808C35D29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1325563"/>
          </a:xfrm>
        </p:spPr>
        <p:txBody>
          <a:bodyPr/>
          <a:lstStyle/>
          <a:p>
            <a:r>
              <a:rPr lang="en-US" dirty="0"/>
              <a:t>Average Paddle Raise Amount by Year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0960B1-9474-167A-3930-8D48AA31D8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885071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2DD1593-5BC2-8E02-DEA5-E5A158CD9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1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D384C-BF2E-F5F9-3719-941E29B5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9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Paddle Raise Participation Rate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2563CDD-7D7F-F2EC-7BF6-FD9D3A6D73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675526"/>
              </p:ext>
            </p:extLst>
          </p:nvPr>
        </p:nvGraphicFramePr>
        <p:xfrm>
          <a:off x="750094" y="1261491"/>
          <a:ext cx="10691812" cy="4335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36603AF-5351-0657-40E8-0AA0323B9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0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43A2-396C-D55E-F9BF-2E7AC6DA3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Points - Why the Event Was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46F81-DD54-A649-F7F9-33112F4B9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764792"/>
            <a:ext cx="10691265" cy="4197096"/>
          </a:xfrm>
        </p:spPr>
        <p:txBody>
          <a:bodyPr>
            <a:normAutofit/>
          </a:bodyPr>
          <a:lstStyle/>
          <a:p>
            <a:r>
              <a:rPr lang="en-US" dirty="0"/>
              <a:t>Honorees inspired extraordinary support.</a:t>
            </a:r>
          </a:p>
          <a:p>
            <a:r>
              <a:rPr lang="en-US" dirty="0"/>
              <a:t>Exceptional Board Leadership - Board members demonstrated their commitment through generous giving and fundraising. 100% of the Board supported the event.</a:t>
            </a:r>
          </a:p>
          <a:p>
            <a:r>
              <a:rPr lang="en-US" dirty="0"/>
              <a:t>Strong Participation from the Friends of Neighbors Link.</a:t>
            </a:r>
          </a:p>
          <a:p>
            <a:r>
              <a:rPr lang="en-US" dirty="0"/>
              <a:t>Impactful Program and Storytelling: Every element of the program was thoughtfully designed to showcase the impact of Neighbors Link in our community.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00EDD-FEE3-034C-C50D-049E1045F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3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37EC9-C99A-FBA5-1827-E5DC4C43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Moment of Light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33FC9-A7DA-7D10-1FDA-40273CAA8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35" y="1325880"/>
            <a:ext cx="10691265" cy="4206240"/>
          </a:xfrm>
        </p:spPr>
        <p:txBody>
          <a:bodyPr>
            <a:normAutofit fontScale="92500"/>
          </a:bodyPr>
          <a:lstStyle/>
          <a:p>
            <a:r>
              <a:rPr lang="en-US" dirty="0"/>
              <a:t>As we marked 25 years of Neighbors Link, we created a visual and meaningful tribute to everyone who has been part of Neighbors Link's journey.</a:t>
            </a:r>
          </a:p>
          <a:p>
            <a:r>
              <a:rPr lang="en-US" dirty="0"/>
              <a:t>The room went dark as attendees were invited to turn on a flashlight that we handed out to guests. </a:t>
            </a:r>
          </a:p>
          <a:p>
            <a:r>
              <a:rPr lang="en-US" dirty="0"/>
              <a:t>Together, we counted down through key milestones in Neighbors Link's history. Highlighting those who have been involved for more than 20 years and the new supporters who joined in last 18 months.</a:t>
            </a:r>
          </a:p>
          <a:p>
            <a:r>
              <a:rPr lang="en-US" dirty="0"/>
              <a:t>With each milestone, more lights illuminated the room until it was filled with a powerful glow that represented the Power of Community.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454F29-BB12-E850-F186-325BD19D0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20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25A4B4-A37B-950F-EE68-BE3D60BE1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0" r="-2" b="12082"/>
          <a:stretch>
            <a:fillRect/>
          </a:stretch>
        </p:blipFill>
        <p:spPr>
          <a:xfrm>
            <a:off x="744750" y="171715"/>
            <a:ext cx="5242476" cy="2860933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594998-7B67-8590-19D9-CFA58DD5F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158"/>
          <a:stretch>
            <a:fillRect/>
          </a:stretch>
        </p:blipFill>
        <p:spPr>
          <a:xfrm>
            <a:off x="6204775" y="171715"/>
            <a:ext cx="5236856" cy="2860933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A5D3AE4-C90F-FE63-5B11-722DFED9B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2" r="39307"/>
          <a:stretch>
            <a:fillRect/>
          </a:stretch>
        </p:blipFill>
        <p:spPr>
          <a:xfrm rot="5400000">
            <a:off x="2115399" y="1798584"/>
            <a:ext cx="2519982" cy="524247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D2900F-39DB-094A-5FD6-E3405288E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9" r="2" b="19373"/>
          <a:stretch>
            <a:fillRect/>
          </a:stretch>
        </p:blipFill>
        <p:spPr>
          <a:xfrm>
            <a:off x="6195372" y="3159831"/>
            <a:ext cx="5246259" cy="25245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4A9A9E-1E4A-B89A-C23C-F9D06189C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17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16E56-F38C-E74B-C9F0-BAA43CC74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4C430-537D-8079-E2F8-218180D8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4577"/>
            <a:ext cx="10515600" cy="1325563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E7F7E-2334-D580-711B-CC7AA1612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366" y="414577"/>
            <a:ext cx="10691265" cy="46249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/>
              <a:t>Save the Date – Spring Event 2027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Wednesday, May 19, 2027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Brae Burn Country Club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Purchase, NY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B5102B-0D2C-D05F-4F58-FFBB0EFF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568" y="5811520"/>
            <a:ext cx="4025063" cy="6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77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404</Words>
  <Application>Microsoft Office PowerPoint</Application>
  <PresentationFormat>Widescreen</PresentationFormat>
  <Paragraphs>40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Net vs. Gross Revenue by Year </vt:lpstr>
      <vt:lpstr>Cost to Raise a Dollar By Year</vt:lpstr>
      <vt:lpstr>Gross Revenue by Category (2025 vs. 2026)</vt:lpstr>
      <vt:lpstr>Paddle Raise Revenue by Year</vt:lpstr>
      <vt:lpstr>Number of Paddle Raises by Year</vt:lpstr>
      <vt:lpstr>Average Paddle Raise Amount by Year</vt:lpstr>
      <vt:lpstr>Paddle Raise Participation Rate</vt:lpstr>
      <vt:lpstr>Key Points - Why the Event Was Successful</vt:lpstr>
      <vt:lpstr>Moment of Light </vt:lpstr>
      <vt:lpstr>PowerPoint Presentation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Cesar Zepeda</dc:creator>
  <cp:lastModifiedBy>Carola Bracco</cp:lastModifiedBy>
  <cp:revision>25</cp:revision>
  <dcterms:created xsi:type="dcterms:W3CDTF">2026-06-02T19:05:24Z</dcterms:created>
  <dcterms:modified xsi:type="dcterms:W3CDTF">2026-07-07T21:09:42Z</dcterms:modified>
</cp:coreProperties>
</file>