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Open Sans Bold" panose="020B0604020202020204"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LegalServer can show who has which cases and provide visibility into attorney workloads, which can help supervisors distribute cases more intentionally rather than relying on spreadsheets or informal tracking. </a:t>
            </a:r>
          </a:p>
          <a:p>
            <a:endParaRPr lang="en-US"/>
          </a:p>
          <a:p>
            <a:r>
              <a:rPr lang="en-US"/>
              <a:t>Because reports are generated from information already entered during casework, programs can create dashboards and reports around case volume, outcomes, services, assignments, staff time, funder requirements, demographics, etc. That can substantially reduce manual grant-report preparation.</a:t>
            </a:r>
          </a:p>
          <a:p>
            <a:endParaRPr lang="en-US"/>
          </a:p>
          <a:p>
            <a:r>
              <a:rPr lang="en-US"/>
              <a:t>Intake processes can be customized, include conflict searches and eligibility information, and LegalServer</a:t>
            </a:r>
          </a:p>
          <a:p>
            <a:endParaRPr lang="en-US"/>
          </a:p>
          <a:p>
            <a:r>
              <a:rPr lang="en-US"/>
              <a:t>and business rules. LegalServer can automatically trigger tasks, events, reminders, or other actions based on information entered into a case. That can reduce the need for staff to remember every</a:t>
            </a:r>
          </a:p>
          <a:p>
            <a:endParaRPr lang="en-US"/>
          </a:p>
          <a:p>
            <a:r>
              <a:rPr lang="en-US"/>
              <a:t>AI: participanting in AI trainings for legal services providers to figure out a safe way to implement to create efficiencies and build capacity - AI for Good — AI for Serving the Community</a:t>
            </a:r>
          </a:p>
          <a:p>
            <a:r>
              <a:rPr lang="en-US"/>
              <a:t>A roundtable exploring how AI can extend and improve services to the communities legal aid organizations serve. Participants will discuss promising applications and the guardrails needed to use them responsibly.</a:t>
            </a:r>
          </a:p>
          <a:p>
            <a:r>
              <a:rPr lang="en-US"/>
              <a:t>Practical AI for legal aid — getting your organization ready to adopt it, writing prompts that actually work, setting policy and guardrails, and using it to extend services to the communities you serve.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40994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Deeper Engagement, Higher-Quality Volunteer Work</a:t>
            </a:r>
          </a:p>
          <a:p>
            <a:r>
              <a:rPr lang="en-US"/>
              <a:t>SWOPE restructure: We moved from 5 days a week (2 hybrid) to 3 days a week, fully in-person. Intensity and quality have both gone up. Interns now work together to meet the more detailed legal requirements for asylum filings, which helps prevent pretermission. Two SWOPE interns are staying on as year-round volunteers, including one from Albany Law School doing an internship for academic credit.</a:t>
            </a:r>
          </a:p>
          <a:p>
            <a:r>
              <a:rPr lang="en-US"/>
              <a:t>Pro Bono Scholar: This is our second year hosting a Pro Bono Scholar from Pace Law School, full-time from March through May.</a:t>
            </a:r>
          </a:p>
          <a:p>
            <a:r>
              <a:rPr lang="en-US"/>
              <a:t>NYS Attorney Emeritus Program: We are now an approved Host Organization. This supports our pro bono attorney practice and gives us a channel to post volunteer opportunities. Listing: https://www.nysattorneyemeritus.law/agency/detail/?agency_id=187662</a:t>
            </a:r>
          </a:p>
          <a:p>
            <a:r>
              <a:rPr lang="en-US"/>
              <a:t>Expanding Partnerships &amp; New Practice Areas</a:t>
            </a:r>
          </a:p>
          <a:p>
            <a:r>
              <a:rPr lang="en-US"/>
              <a:t>Off-site FPP clinics: We continue to run 6–12 clinics a year and train local volunteers through grassroots community partners. FPPs now also include tips on self-advocacy in court and an analysis of detention risk.</a:t>
            </a:r>
          </a:p>
          <a:p>
            <a:r>
              <a:rPr lang="en-US"/>
              <a:t>Davis Polk: Firm volunteers staff EAD (employment authorization) clinics 6 times a year.</a:t>
            </a:r>
          </a:p>
          <a:p>
            <a:r>
              <a:rPr lang="en-US"/>
              <a:t>Akin Gump: We are presenting an immigration information session for first-year associates. Those associates can then put their required pro bono hours toward federal legal research projects that NLCLP legal teams design and use.</a:t>
            </a:r>
          </a:p>
          <a:p>
            <a:r>
              <a:rPr lang="en-US"/>
              <a:t>HSF Kramer: Anticipated 2d Cr. PFR for detained client via Open Arms, filed within 48 hours to prevent deportation to Afghanistan.</a:t>
            </a:r>
          </a:p>
          <a:p>
            <a:r>
              <a:rPr lang="en-US"/>
              <a:t>Federal habeas practice: We launched a federal habeas practice built on volunteer attorney support. We are now expanding into anticipatory pro se habeas, training volunteers to act quickly and accurately so jurisdiction is preserved in New York. Would be very effective rapid response to a raid. We can mass produce the Pro Se Habeas petitions for illegal arrests.</a:t>
            </a:r>
          </a:p>
          <a:p>
            <a:r>
              <a:rPr lang="en-US"/>
              <a:t>5th Circuit oral argument: We recently argued before the 5th Circuit in New Orleans, together with Akin Gump and pro bono attorney Tracy Stein. It was an exceptional opportunity to grow NL's skills and strengthen our partner relationships.</a:t>
            </a:r>
          </a:p>
          <a:p>
            <a:r>
              <a:rPr lang="en-US"/>
              <a:t>Montefiore partnership: We are partnering on a monthly half-day medical exam clinic, required as part of green card apps. Fees can reach $1,000, which is often out of reach for our clients. Primary care physician Dr. DeLuca is becoming a designated Civil Surgeon so he can complete these exams. He will accept insurance and waive fees that insurance doesn't cover. For uninsured clients, he will charge on a sliding scale down to $10.</a:t>
            </a:r>
          </a:p>
          <a:p>
            <a:r>
              <a:rPr lang="en-US"/>
              <a:t>Yeshiva University partnership: For the past year, William Salton, Ph.D. (Clinical Professor and Director of the Parnes Psychology Training Clinic), has provided pro bono forensic psychiatric evaluations for our clients with students in his Ph.D. course on asylum. Their interviews and reports are detailed and exceptional, and they significantly strengthen our asylum cases.</a:t>
            </a:r>
          </a:p>
          <a:p>
            <a:r>
              <a:rPr lang="en-US"/>
              <a:t>Specialized volunteer skills: We are drawing on volunteer expertise beyond the law. For example, a healthcare advocate who is a "Friend of NL" member helps clients fight medical bills and find insurance options. Another pro bono attorney is supporting client in IEP school advocacy.</a:t>
            </a:r>
          </a:p>
          <a:p>
            <a:r>
              <a:rPr lang="en-US"/>
              <a:t>Last year’s foundation includes the High School Senior Experience, standard weekly Monday volunteer day for Ossining FPP clinics and more. Weekly scheduled volunteers on other days who assist with data entry and paperwork.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Deeper Engagement, Higher-Quality Volunteer Work</a:t>
            </a:r>
          </a:p>
          <a:p>
            <a:r>
              <a:rPr lang="en-US"/>
              <a:t>SWOPE restructure: We moved from 5 days a week (2 hybrid) to 3 days a week, fully in-person. Intensity and quality have both gone up. Interns now work together to meet the more detailed legal requirements for asylum filings, which helps prevent pretermission. Two SWOPE interns are staying on as year-round volunteers, including one from Albany Law School doing an internship for academic credit.</a:t>
            </a:r>
          </a:p>
          <a:p>
            <a:r>
              <a:rPr lang="en-US"/>
              <a:t>Pro Bono Scholar: This is our second year hosting a Pro Bono Scholar from Pace Law School, full-time from March through May.</a:t>
            </a:r>
          </a:p>
          <a:p>
            <a:r>
              <a:rPr lang="en-US"/>
              <a:t>NYS Attorney Emeritus Program: We are now an approved Host Organization. This supports our pro bono attorney practice and gives us a channel to post volunteer opportunities. Listing: https://www.nysattorneyemeritus.law/agency/detail/?agency_id=187662</a:t>
            </a:r>
          </a:p>
          <a:p>
            <a:r>
              <a:rPr lang="en-US"/>
              <a:t>Expanding Partnerships &amp; New Practice Areas</a:t>
            </a:r>
          </a:p>
          <a:p>
            <a:r>
              <a:rPr lang="en-US"/>
              <a:t>Off-site FPP clinics: We continue to run 6–12 clinics a year and train local volunteers through grassroots community partners. FPPs now also include tips on self-advocacy in court and an analysis of detention risk.</a:t>
            </a:r>
          </a:p>
          <a:p>
            <a:r>
              <a:rPr lang="en-US"/>
              <a:t>Davis Polk: Firm volunteers staff EAD (employment authorization) clinics 6 times a year.</a:t>
            </a:r>
          </a:p>
          <a:p>
            <a:r>
              <a:rPr lang="en-US"/>
              <a:t>Akin Gump: We are presenting an immigration information session for first-year associates. Those associates can then put their required pro bono hours toward federal legal research projects that NLCLP legal teams design and use.</a:t>
            </a:r>
          </a:p>
          <a:p>
            <a:r>
              <a:rPr lang="en-US"/>
              <a:t>HSF Kramer: Anticipated 2d Cr. PFR for detained client via Open Arms, filed within 48 hours to prevent deportation to Afghanistan.</a:t>
            </a:r>
          </a:p>
          <a:p>
            <a:r>
              <a:rPr lang="en-US"/>
              <a:t>Federal habeas practice: We launched a federal habeas practice built on volunteer attorney support. We are now expanding into anticipatory pro se habeas, training volunteers to act quickly and accurately so jurisdiction is preserved in New York. Would be very effective rapid response to a raid. We can mass produce the Pro Se Habeas petitions for illegal arrests.</a:t>
            </a:r>
          </a:p>
          <a:p>
            <a:r>
              <a:rPr lang="en-US"/>
              <a:t>5th Circuit oral argument: We recently argued before the 5th Circuit in New Orleans, together with Akin Gump and pro bono attorney Tracy Stein. It was an exceptional opportunity to grow NL's skills and strengthen our partner relationships.</a:t>
            </a:r>
          </a:p>
          <a:p>
            <a:r>
              <a:rPr lang="en-US"/>
              <a:t>Montefiore partnership: We are partnering on a monthly half-day medical exam clinic, required as part of green card apps. Fees can reach $1,000, which is often out of reach for our clients. Primary care physician Dr. DeLuca is becoming a designated Civil Surgeon so he can complete these exams. He will accept insurance and waive fees that insurance doesn't cover. For uninsured clients, he will charge on a sliding scale down to $10.</a:t>
            </a:r>
          </a:p>
          <a:p>
            <a:r>
              <a:rPr lang="en-US"/>
              <a:t>Yeshiva University partnership: For the past year, William Salton, Ph.D. (Clinical Professor and Director of the Parnes Psychology Training Clinic), has provided pro bono forensic psychiatric evaluations for our clients with students in his Ph.D. course on asylum. Their interviews and reports are detailed and exceptional, and they significantly strengthen our asylum cases.</a:t>
            </a:r>
          </a:p>
          <a:p>
            <a:r>
              <a:rPr lang="en-US"/>
              <a:t>Specialized volunteer skills: We are drawing on volunteer expertise beyond the law. For example, a healthcare advocate who is a "Friend of NL" member helps clients fight medical bills and find insurance options. Another pro bono attorney is supporting client in IEP school advocacy.</a:t>
            </a:r>
          </a:p>
          <a:p>
            <a:r>
              <a:rPr lang="en-US"/>
              <a:t>Last year’s foundation includes the High School Senior Experience, standard weekly Monday volunteer day for Ossining FPP clinics and more. Weekly scheduled volunteers on other days who assist with data entry and paperwork.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0790" y="0"/>
            <a:ext cx="212090" cy="5143500"/>
            <a:chOff x="0" y="0"/>
            <a:chExt cx="55859" cy="1354667"/>
          </a:xfrm>
        </p:grpSpPr>
        <p:sp>
          <p:nvSpPr>
            <p:cNvPr id="3" name="Freeform 3"/>
            <p:cNvSpPr/>
            <p:nvPr/>
          </p:nvSpPr>
          <p:spPr>
            <a:xfrm>
              <a:off x="0" y="0"/>
              <a:ext cx="55859" cy="1354667"/>
            </a:xfrm>
            <a:custGeom>
              <a:avLst/>
              <a:gdLst/>
              <a:ahLst/>
              <a:cxnLst/>
              <a:rect l="l" t="t" r="r" b="b"/>
              <a:pathLst>
                <a:path w="55859" h="1354667">
                  <a:moveTo>
                    <a:pt x="0" y="0"/>
                  </a:moveTo>
                  <a:lnTo>
                    <a:pt x="55859" y="0"/>
                  </a:lnTo>
                  <a:lnTo>
                    <a:pt x="55859" y="1354667"/>
                  </a:lnTo>
                  <a:lnTo>
                    <a:pt x="0" y="1354667"/>
                  </a:lnTo>
                  <a:close/>
                </a:path>
              </a:pathLst>
            </a:custGeom>
            <a:solidFill>
              <a:srgbClr val="FBB040"/>
            </a:solidFill>
          </p:spPr>
        </p:sp>
        <p:sp>
          <p:nvSpPr>
            <p:cNvPr id="4" name="TextBox 4"/>
            <p:cNvSpPr txBox="1"/>
            <p:nvPr/>
          </p:nvSpPr>
          <p:spPr>
            <a:xfrm>
              <a:off x="0" y="-38100"/>
              <a:ext cx="55859" cy="139276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4500955" y="1771373"/>
            <a:ext cx="2758345" cy="245871"/>
            <a:chOff x="0" y="0"/>
            <a:chExt cx="726478" cy="64756"/>
          </a:xfrm>
        </p:grpSpPr>
        <p:sp>
          <p:nvSpPr>
            <p:cNvPr id="6" name="Freeform 6"/>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BB040"/>
            </a:solidFill>
          </p:spPr>
        </p:sp>
        <p:sp>
          <p:nvSpPr>
            <p:cNvPr id="7" name="TextBox 7"/>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212020" y="3293742"/>
            <a:ext cx="14872320" cy="1736097"/>
          </a:xfrm>
          <a:prstGeom prst="rect">
            <a:avLst/>
          </a:prstGeom>
        </p:spPr>
        <p:txBody>
          <a:bodyPr lIns="0" tIns="0" rIns="0" bIns="0" rtlCol="0" anchor="t">
            <a:spAutoFit/>
          </a:bodyPr>
          <a:lstStyle/>
          <a:p>
            <a:pPr algn="l">
              <a:lnSpc>
                <a:spcPts val="6820"/>
              </a:lnSpc>
            </a:pPr>
            <a:r>
              <a:rPr lang="en-US" sz="6200" b="1">
                <a:solidFill>
                  <a:srgbClr val="034F9E"/>
                </a:solidFill>
                <a:latin typeface="Open Sans Bold"/>
                <a:ea typeface="Open Sans Bold"/>
                <a:cs typeface="Open Sans Bold"/>
                <a:sym typeface="Open Sans Bold"/>
              </a:rPr>
              <a:t>INNOVATING FOR IMPACT: LEGAL PROGRAM UPDATES</a:t>
            </a:r>
          </a:p>
        </p:txBody>
      </p:sp>
      <p:sp>
        <p:nvSpPr>
          <p:cNvPr id="9" name="Freeform 9"/>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2"/>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00955" y="1745997"/>
            <a:ext cx="2758345" cy="245871"/>
            <a:chOff x="0" y="0"/>
            <a:chExt cx="726478" cy="64756"/>
          </a:xfrm>
        </p:grpSpPr>
        <p:sp>
          <p:nvSpPr>
            <p:cNvPr id="3" name="Freeform 3"/>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9B314"/>
            </a:solidFill>
          </p:spPr>
        </p:sp>
        <p:sp>
          <p:nvSpPr>
            <p:cNvPr id="4" name="TextBox 4"/>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3"/>
            <a:stretch>
              <a:fillRect/>
            </a:stretch>
          </a:blipFill>
        </p:spPr>
      </p:sp>
      <p:sp>
        <p:nvSpPr>
          <p:cNvPr id="6" name="Freeform 6"/>
          <p:cNvSpPr/>
          <p:nvPr/>
        </p:nvSpPr>
        <p:spPr>
          <a:xfrm>
            <a:off x="9387498" y="1953768"/>
            <a:ext cx="7871802" cy="5234748"/>
          </a:xfrm>
          <a:custGeom>
            <a:avLst/>
            <a:gdLst/>
            <a:ahLst/>
            <a:cxnLst/>
            <a:rect l="l" t="t" r="r" b="b"/>
            <a:pathLst>
              <a:path w="7871802" h="5234748">
                <a:moveTo>
                  <a:pt x="0" y="0"/>
                </a:moveTo>
                <a:lnTo>
                  <a:pt x="7871802" y="0"/>
                </a:lnTo>
                <a:lnTo>
                  <a:pt x="7871802" y="5234748"/>
                </a:lnTo>
                <a:lnTo>
                  <a:pt x="0" y="5234748"/>
                </a:lnTo>
                <a:lnTo>
                  <a:pt x="0" y="0"/>
                </a:lnTo>
                <a:close/>
              </a:path>
            </a:pathLst>
          </a:custGeom>
          <a:blipFill>
            <a:blip r:embed="rId4"/>
            <a:stretch>
              <a:fillRect/>
            </a:stretch>
          </a:blipFill>
        </p:spPr>
      </p:sp>
      <p:sp>
        <p:nvSpPr>
          <p:cNvPr id="7" name="TextBox 7"/>
          <p:cNvSpPr txBox="1"/>
          <p:nvPr/>
        </p:nvSpPr>
        <p:spPr>
          <a:xfrm>
            <a:off x="434173" y="1153669"/>
            <a:ext cx="14851428" cy="1582928"/>
          </a:xfrm>
          <a:prstGeom prst="rect">
            <a:avLst/>
          </a:prstGeom>
        </p:spPr>
        <p:txBody>
          <a:bodyPr lIns="0" tIns="0" rIns="0" bIns="0" rtlCol="0" anchor="t">
            <a:spAutoFit/>
          </a:bodyPr>
          <a:lstStyle/>
          <a:p>
            <a:pPr algn="l">
              <a:lnSpc>
                <a:spcPts val="6015"/>
              </a:lnSpc>
            </a:pPr>
            <a:r>
              <a:rPr lang="en-US" sz="6399" b="1">
                <a:solidFill>
                  <a:srgbClr val="034F9E"/>
                </a:solidFill>
                <a:latin typeface="Open Sans Bold"/>
                <a:ea typeface="Open Sans Bold"/>
                <a:cs typeface="Open Sans Bold"/>
                <a:sym typeface="Open Sans Bold"/>
              </a:rPr>
              <a:t>Leveraging Technology to Strengthen Legal Services</a:t>
            </a:r>
          </a:p>
        </p:txBody>
      </p:sp>
      <p:sp>
        <p:nvSpPr>
          <p:cNvPr id="8" name="TextBox 8"/>
          <p:cNvSpPr txBox="1"/>
          <p:nvPr/>
        </p:nvSpPr>
        <p:spPr>
          <a:xfrm>
            <a:off x="434173" y="3200160"/>
            <a:ext cx="8890849" cy="789940"/>
          </a:xfrm>
          <a:prstGeom prst="rect">
            <a:avLst/>
          </a:prstGeom>
        </p:spPr>
        <p:txBody>
          <a:bodyPr lIns="0" tIns="0" rIns="0" bIns="0" rtlCol="0" anchor="t">
            <a:spAutoFit/>
          </a:bodyPr>
          <a:lstStyle/>
          <a:p>
            <a:pPr marL="863599" lvl="1" indent="-431800" algn="l">
              <a:lnSpc>
                <a:spcPts val="6679"/>
              </a:lnSpc>
              <a:buFont typeface="Arial"/>
              <a:buChar char="•"/>
            </a:pPr>
            <a:r>
              <a:rPr lang="en-US" sz="3999" b="1">
                <a:solidFill>
                  <a:srgbClr val="000000"/>
                </a:solidFill>
                <a:latin typeface="Open Sans Bold"/>
                <a:ea typeface="Open Sans Bold"/>
                <a:cs typeface="Open Sans Bold"/>
                <a:sym typeface="Open Sans Bold"/>
              </a:rPr>
              <a:t>LegalServer </a:t>
            </a:r>
          </a:p>
        </p:txBody>
      </p:sp>
      <p:sp>
        <p:nvSpPr>
          <p:cNvPr id="9" name="TextBox 9"/>
          <p:cNvSpPr txBox="1"/>
          <p:nvPr/>
        </p:nvSpPr>
        <p:spPr>
          <a:xfrm>
            <a:off x="1420915" y="3958749"/>
            <a:ext cx="8890849" cy="4213654"/>
          </a:xfrm>
          <a:prstGeom prst="rect">
            <a:avLst/>
          </a:prstGeom>
        </p:spPr>
        <p:txBody>
          <a:bodyPr lIns="0" tIns="0" rIns="0" bIns="0" rtlCol="0" anchor="t">
            <a:spAutoFit/>
          </a:bodyPr>
          <a:lstStyle/>
          <a:p>
            <a:pPr marL="863599" lvl="1" indent="-431800" algn="l">
              <a:lnSpc>
                <a:spcPts val="6679"/>
              </a:lnSpc>
              <a:buFont typeface="Arial"/>
              <a:buChar char="•"/>
            </a:pPr>
            <a:r>
              <a:rPr lang="en-US" sz="3999" b="1" dirty="0">
                <a:solidFill>
                  <a:srgbClr val="000000"/>
                </a:solidFill>
                <a:latin typeface="Open Sans Bold"/>
                <a:ea typeface="Open Sans Bold"/>
                <a:cs typeface="Open Sans Bold"/>
                <a:sym typeface="Open Sans Bold"/>
              </a:rPr>
              <a:t>Caseload and workload management. </a:t>
            </a:r>
          </a:p>
          <a:p>
            <a:pPr marL="863599" lvl="1" indent="-431800" algn="l">
              <a:lnSpc>
                <a:spcPts val="6679"/>
              </a:lnSpc>
              <a:buFont typeface="Arial"/>
              <a:buChar char="•"/>
            </a:pPr>
            <a:r>
              <a:rPr lang="en-US" sz="3999" b="1" dirty="0">
                <a:solidFill>
                  <a:srgbClr val="000000"/>
                </a:solidFill>
                <a:latin typeface="Open Sans Bold"/>
                <a:ea typeface="Open Sans Bold"/>
                <a:cs typeface="Open Sans Bold"/>
                <a:sym typeface="Open Sans Bold"/>
              </a:rPr>
              <a:t>Reporting and dashboards.  </a:t>
            </a:r>
          </a:p>
          <a:p>
            <a:pPr marL="863599" lvl="1" indent="-431800" algn="l">
              <a:lnSpc>
                <a:spcPts val="6679"/>
              </a:lnSpc>
              <a:buFont typeface="Arial"/>
              <a:buChar char="•"/>
            </a:pPr>
            <a:r>
              <a:rPr lang="en-US" sz="3999" b="1" dirty="0">
                <a:solidFill>
                  <a:srgbClr val="000000"/>
                </a:solidFill>
                <a:latin typeface="Open Sans Bold"/>
                <a:ea typeface="Open Sans Bold"/>
                <a:cs typeface="Open Sans Bold"/>
                <a:sym typeface="Open Sans Bold"/>
              </a:rPr>
              <a:t>Online and streamlined intake.</a:t>
            </a:r>
          </a:p>
          <a:p>
            <a:pPr marL="863599" lvl="1" indent="-431800" algn="l">
              <a:lnSpc>
                <a:spcPts val="6679"/>
              </a:lnSpc>
              <a:buFont typeface="Arial"/>
              <a:buChar char="•"/>
            </a:pPr>
            <a:r>
              <a:rPr lang="en-US" sz="3999" b="1" dirty="0">
                <a:solidFill>
                  <a:srgbClr val="000000"/>
                </a:solidFill>
                <a:latin typeface="Open Sans Bold"/>
                <a:ea typeface="Open Sans Bold"/>
                <a:cs typeface="Open Sans Bold"/>
                <a:sym typeface="Open Sans Bold"/>
              </a:rPr>
              <a:t>Automated workflows.</a:t>
            </a:r>
          </a:p>
        </p:txBody>
      </p:sp>
      <p:sp>
        <p:nvSpPr>
          <p:cNvPr id="10" name="TextBox 10"/>
          <p:cNvSpPr txBox="1"/>
          <p:nvPr/>
        </p:nvSpPr>
        <p:spPr>
          <a:xfrm>
            <a:off x="496649" y="8333232"/>
            <a:ext cx="8890849" cy="789940"/>
          </a:xfrm>
          <a:prstGeom prst="rect">
            <a:avLst/>
          </a:prstGeom>
        </p:spPr>
        <p:txBody>
          <a:bodyPr lIns="0" tIns="0" rIns="0" bIns="0" rtlCol="0" anchor="t">
            <a:spAutoFit/>
          </a:bodyPr>
          <a:lstStyle/>
          <a:p>
            <a:pPr marL="863599" lvl="1" indent="-431800" algn="l">
              <a:lnSpc>
                <a:spcPts val="6679"/>
              </a:lnSpc>
              <a:buFont typeface="Arial"/>
              <a:buChar char="•"/>
            </a:pPr>
            <a:r>
              <a:rPr lang="en-US" sz="3999" b="1" dirty="0">
                <a:solidFill>
                  <a:srgbClr val="000000"/>
                </a:solidFill>
                <a:latin typeface="Open Sans Bold"/>
                <a:ea typeface="Open Sans Bold"/>
                <a:cs typeface="Open Sans Bold"/>
                <a:sym typeface="Open Sans Bold"/>
              </a:rPr>
              <a:t>Artificial Intelligence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00955" y="1745997"/>
            <a:ext cx="2758345" cy="245871"/>
            <a:chOff x="0" y="0"/>
            <a:chExt cx="726478" cy="64756"/>
          </a:xfrm>
        </p:grpSpPr>
        <p:sp>
          <p:nvSpPr>
            <p:cNvPr id="3" name="Freeform 3"/>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9B314"/>
            </a:solidFill>
          </p:spPr>
        </p:sp>
        <p:sp>
          <p:nvSpPr>
            <p:cNvPr id="4" name="TextBox 4"/>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3"/>
            <a:stretch>
              <a:fillRect/>
            </a:stretch>
          </a:blipFill>
        </p:spPr>
      </p:sp>
      <p:sp>
        <p:nvSpPr>
          <p:cNvPr id="6" name="TextBox 6"/>
          <p:cNvSpPr txBox="1"/>
          <p:nvPr/>
        </p:nvSpPr>
        <p:spPr>
          <a:xfrm>
            <a:off x="1028700" y="2249043"/>
            <a:ext cx="14851428" cy="1582928"/>
          </a:xfrm>
          <a:prstGeom prst="rect">
            <a:avLst/>
          </a:prstGeom>
        </p:spPr>
        <p:txBody>
          <a:bodyPr lIns="0" tIns="0" rIns="0" bIns="0" rtlCol="0" anchor="t">
            <a:spAutoFit/>
          </a:bodyPr>
          <a:lstStyle/>
          <a:p>
            <a:pPr algn="l">
              <a:lnSpc>
                <a:spcPts val="6015"/>
              </a:lnSpc>
            </a:pPr>
            <a:r>
              <a:rPr lang="en-US" sz="6399" b="1">
                <a:solidFill>
                  <a:srgbClr val="034F9E"/>
                </a:solidFill>
                <a:latin typeface="Open Sans Bold"/>
                <a:ea typeface="Open Sans Bold"/>
                <a:cs typeface="Open Sans Bold"/>
                <a:sym typeface="Open Sans Bold"/>
              </a:rPr>
              <a:t>Strengthening Our Structure to Better Serve</a:t>
            </a:r>
          </a:p>
        </p:txBody>
      </p:sp>
      <p:sp>
        <p:nvSpPr>
          <p:cNvPr id="16" name="TextBox 15">
            <a:extLst>
              <a:ext uri="{FF2B5EF4-FFF2-40B4-BE49-F238E27FC236}">
                <a16:creationId xmlns:a16="http://schemas.microsoft.com/office/drawing/2014/main" id="{E0630216-FB41-24BB-EFA3-DF0BF156E871}"/>
              </a:ext>
            </a:extLst>
          </p:cNvPr>
          <p:cNvSpPr txBox="1"/>
          <p:nvPr/>
        </p:nvSpPr>
        <p:spPr>
          <a:xfrm>
            <a:off x="533400" y="4964495"/>
            <a:ext cx="7391400" cy="2431435"/>
          </a:xfrm>
          <a:prstGeom prst="rect">
            <a:avLst/>
          </a:prstGeom>
          <a:noFill/>
        </p:spPr>
        <p:txBody>
          <a:bodyPr wrap="square" rtlCol="0">
            <a:spAutoFit/>
          </a:bodyPr>
          <a:lstStyle/>
          <a:p>
            <a:pPr marL="285750" indent="-285750">
              <a:buFont typeface="Arial" panose="020B0604020202020204" pitchFamily="34" charset="0"/>
              <a:buChar char="•"/>
            </a:pPr>
            <a:r>
              <a:rPr lang="en-US" sz="3800" b="1" dirty="0"/>
              <a:t>Staff expansion and growth </a:t>
            </a:r>
          </a:p>
          <a:p>
            <a:pPr marL="285750" indent="-285750">
              <a:buFont typeface="Arial" panose="020B0604020202020204" pitchFamily="34" charset="0"/>
              <a:buChar char="•"/>
            </a:pPr>
            <a:r>
              <a:rPr lang="en-US" sz="3800" b="1"/>
              <a:t>Creation of </a:t>
            </a:r>
            <a:r>
              <a:rPr lang="en-US" sz="3800" b="1" dirty="0"/>
              <a:t>opportunities:</a:t>
            </a:r>
          </a:p>
          <a:p>
            <a:pPr marL="742950" lvl="1" indent="-285750">
              <a:buFont typeface="Arial" panose="020B0604020202020204" pitchFamily="34" charset="0"/>
              <a:buChar char="•"/>
            </a:pPr>
            <a:r>
              <a:rPr lang="en-US" sz="3800" b="1" dirty="0"/>
              <a:t>professional development </a:t>
            </a:r>
          </a:p>
          <a:p>
            <a:pPr marL="742950" lvl="1" indent="-285750">
              <a:buFont typeface="Arial" panose="020B0604020202020204" pitchFamily="34" charset="0"/>
              <a:buChar char="•"/>
            </a:pPr>
            <a:r>
              <a:rPr lang="en-US" sz="3800" b="1" dirty="0"/>
              <a:t>program development </a:t>
            </a:r>
          </a:p>
        </p:txBody>
      </p:sp>
      <p:pic>
        <p:nvPicPr>
          <p:cNvPr id="18" name="Picture 17">
            <a:extLst>
              <a:ext uri="{FF2B5EF4-FFF2-40B4-BE49-F238E27FC236}">
                <a16:creationId xmlns:a16="http://schemas.microsoft.com/office/drawing/2014/main" id="{F57BCDAF-BA28-84E9-D1B8-7A995D34A185}"/>
              </a:ext>
            </a:extLst>
          </p:cNvPr>
          <p:cNvPicPr>
            <a:picLocks noChangeAspect="1"/>
          </p:cNvPicPr>
          <p:nvPr/>
        </p:nvPicPr>
        <p:blipFill>
          <a:blip r:embed="rId4">
            <a:extLst>
              <a:ext uri="{28A0092B-C50C-407E-A947-70E740481C1C}">
                <a14:useLocalDpi xmlns:a14="http://schemas.microsoft.com/office/drawing/2010/main" val="0"/>
              </a:ext>
            </a:extLst>
          </a:blip>
          <a:srcRect t="30475"/>
          <a:stretch/>
        </p:blipFill>
        <p:spPr>
          <a:xfrm>
            <a:off x="7213600" y="3857371"/>
            <a:ext cx="11049000" cy="57613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00955" y="1745997"/>
            <a:ext cx="2758345" cy="245871"/>
            <a:chOff x="0" y="0"/>
            <a:chExt cx="726478" cy="64756"/>
          </a:xfrm>
        </p:grpSpPr>
        <p:sp>
          <p:nvSpPr>
            <p:cNvPr id="3" name="Freeform 3"/>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9B314"/>
            </a:solidFill>
          </p:spPr>
        </p:sp>
        <p:sp>
          <p:nvSpPr>
            <p:cNvPr id="4" name="TextBox 4"/>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3"/>
            <a:stretch>
              <a:fillRect/>
            </a:stretch>
          </a:blipFill>
        </p:spPr>
      </p:sp>
      <p:sp>
        <p:nvSpPr>
          <p:cNvPr id="6" name="TextBox 6"/>
          <p:cNvSpPr txBox="1"/>
          <p:nvPr/>
        </p:nvSpPr>
        <p:spPr>
          <a:xfrm>
            <a:off x="290046" y="1645807"/>
            <a:ext cx="14851428" cy="1582928"/>
          </a:xfrm>
          <a:prstGeom prst="rect">
            <a:avLst/>
          </a:prstGeom>
        </p:spPr>
        <p:txBody>
          <a:bodyPr lIns="0" tIns="0" rIns="0" bIns="0" rtlCol="0" anchor="t">
            <a:spAutoFit/>
          </a:bodyPr>
          <a:lstStyle/>
          <a:p>
            <a:pPr algn="l">
              <a:lnSpc>
                <a:spcPts val="6015"/>
              </a:lnSpc>
            </a:pPr>
            <a:r>
              <a:rPr lang="en-US" sz="6399" b="1">
                <a:solidFill>
                  <a:srgbClr val="034F9E"/>
                </a:solidFill>
                <a:latin typeface="Open Sans Bold"/>
                <a:ea typeface="Open Sans Bold"/>
                <a:cs typeface="Open Sans Bold"/>
                <a:sym typeface="Open Sans Bold"/>
              </a:rPr>
              <a:t>Building Capacity Through Program Innovation</a:t>
            </a:r>
          </a:p>
        </p:txBody>
      </p:sp>
      <p:sp>
        <p:nvSpPr>
          <p:cNvPr id="7" name="TextBox 7"/>
          <p:cNvSpPr txBox="1"/>
          <p:nvPr/>
        </p:nvSpPr>
        <p:spPr>
          <a:xfrm>
            <a:off x="540917" y="3285885"/>
            <a:ext cx="14349685" cy="789940"/>
          </a:xfrm>
          <a:prstGeom prst="rect">
            <a:avLst/>
          </a:prstGeom>
        </p:spPr>
        <p:txBody>
          <a:bodyPr lIns="0" tIns="0" rIns="0" bIns="0" rtlCol="0" anchor="t">
            <a:spAutoFit/>
          </a:bodyPr>
          <a:lstStyle/>
          <a:p>
            <a:pPr marL="863599" lvl="1" indent="-431800" algn="l">
              <a:lnSpc>
                <a:spcPts val="6679"/>
              </a:lnSpc>
              <a:buFont typeface="Arial"/>
              <a:buChar char="•"/>
            </a:pPr>
            <a:r>
              <a:rPr lang="en-US" sz="3999" b="1">
                <a:solidFill>
                  <a:srgbClr val="000000"/>
                </a:solidFill>
                <a:latin typeface="Open Sans Bold"/>
                <a:ea typeface="Open Sans Bold"/>
                <a:cs typeface="Open Sans Bold"/>
                <a:sym typeface="Open Sans Bold"/>
              </a:rPr>
              <a:t>Deeper Engagement, Higher-Quality Volunteer Work </a:t>
            </a:r>
          </a:p>
        </p:txBody>
      </p:sp>
      <p:sp>
        <p:nvSpPr>
          <p:cNvPr id="8" name="TextBox 8"/>
          <p:cNvSpPr txBox="1"/>
          <p:nvPr/>
        </p:nvSpPr>
        <p:spPr>
          <a:xfrm>
            <a:off x="1891452" y="3866275"/>
            <a:ext cx="8888727" cy="2909499"/>
          </a:xfrm>
          <a:prstGeom prst="rect">
            <a:avLst/>
          </a:prstGeom>
        </p:spPr>
        <p:txBody>
          <a:bodyPr lIns="0" tIns="0" rIns="0" bIns="0" rtlCol="0" anchor="t">
            <a:spAutoFit/>
          </a:bodyPr>
          <a:lstStyle/>
          <a:p>
            <a:pPr algn="l">
              <a:lnSpc>
                <a:spcPts val="4674"/>
              </a:lnSpc>
            </a:pPr>
            <a:endParaRP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SWOPE interns: now 3x/week, fully in-person</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Pro Bono Scholar from Pace Law, 2nd year</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NYS Attorney Emeritus Program host organization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00955" y="1745997"/>
            <a:ext cx="2758345" cy="245871"/>
            <a:chOff x="0" y="0"/>
            <a:chExt cx="726478" cy="64756"/>
          </a:xfrm>
        </p:grpSpPr>
        <p:sp>
          <p:nvSpPr>
            <p:cNvPr id="3" name="Freeform 3"/>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9B314"/>
            </a:solidFill>
          </p:spPr>
        </p:sp>
        <p:sp>
          <p:nvSpPr>
            <p:cNvPr id="4" name="TextBox 4"/>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3"/>
            <a:stretch>
              <a:fillRect/>
            </a:stretch>
          </a:blipFill>
        </p:spPr>
      </p:sp>
      <p:sp>
        <p:nvSpPr>
          <p:cNvPr id="6" name="TextBox 6"/>
          <p:cNvSpPr txBox="1"/>
          <p:nvPr/>
        </p:nvSpPr>
        <p:spPr>
          <a:xfrm>
            <a:off x="290046" y="1645807"/>
            <a:ext cx="14851428" cy="1582928"/>
          </a:xfrm>
          <a:prstGeom prst="rect">
            <a:avLst/>
          </a:prstGeom>
        </p:spPr>
        <p:txBody>
          <a:bodyPr lIns="0" tIns="0" rIns="0" bIns="0" rtlCol="0" anchor="t">
            <a:spAutoFit/>
          </a:bodyPr>
          <a:lstStyle/>
          <a:p>
            <a:pPr algn="l">
              <a:lnSpc>
                <a:spcPts val="6015"/>
              </a:lnSpc>
            </a:pPr>
            <a:r>
              <a:rPr lang="en-US" sz="6399" b="1">
                <a:solidFill>
                  <a:srgbClr val="034F9E"/>
                </a:solidFill>
                <a:latin typeface="Open Sans Bold"/>
                <a:ea typeface="Open Sans Bold"/>
                <a:cs typeface="Open Sans Bold"/>
                <a:sym typeface="Open Sans Bold"/>
              </a:rPr>
              <a:t>Building Capacity Through Program Innovation</a:t>
            </a:r>
          </a:p>
        </p:txBody>
      </p:sp>
      <p:sp>
        <p:nvSpPr>
          <p:cNvPr id="7" name="TextBox 7"/>
          <p:cNvSpPr txBox="1"/>
          <p:nvPr/>
        </p:nvSpPr>
        <p:spPr>
          <a:xfrm>
            <a:off x="434173" y="3200160"/>
            <a:ext cx="14349685" cy="789940"/>
          </a:xfrm>
          <a:prstGeom prst="rect">
            <a:avLst/>
          </a:prstGeom>
        </p:spPr>
        <p:txBody>
          <a:bodyPr lIns="0" tIns="0" rIns="0" bIns="0" rtlCol="0" anchor="t">
            <a:spAutoFit/>
          </a:bodyPr>
          <a:lstStyle/>
          <a:p>
            <a:pPr marL="863599" lvl="1" indent="-431800" algn="l">
              <a:lnSpc>
                <a:spcPts val="6679"/>
              </a:lnSpc>
              <a:buFont typeface="Arial"/>
              <a:buChar char="•"/>
            </a:pPr>
            <a:r>
              <a:rPr lang="en-US" sz="3999" b="1">
                <a:solidFill>
                  <a:srgbClr val="000000"/>
                </a:solidFill>
                <a:latin typeface="Open Sans Bold"/>
                <a:ea typeface="Open Sans Bold"/>
                <a:cs typeface="Open Sans Bold"/>
                <a:sym typeface="Open Sans Bold"/>
              </a:rPr>
              <a:t>Expanding Partnerships &amp; New Practice Areas </a:t>
            </a:r>
          </a:p>
        </p:txBody>
      </p:sp>
      <p:sp>
        <p:nvSpPr>
          <p:cNvPr id="8" name="TextBox 8"/>
          <p:cNvSpPr txBox="1"/>
          <p:nvPr/>
        </p:nvSpPr>
        <p:spPr>
          <a:xfrm>
            <a:off x="1783356" y="3200160"/>
            <a:ext cx="8888727" cy="6140760"/>
          </a:xfrm>
          <a:prstGeom prst="rect">
            <a:avLst/>
          </a:prstGeom>
        </p:spPr>
        <p:txBody>
          <a:bodyPr lIns="0" tIns="0" rIns="0" bIns="0" rtlCol="0" anchor="t">
            <a:spAutoFit/>
          </a:bodyPr>
          <a:lstStyle/>
          <a:p>
            <a:pPr algn="l">
              <a:lnSpc>
                <a:spcPts val="6678"/>
              </a:lnSpc>
            </a:pPr>
            <a:endParaRP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Off-site FPP clinics with community partners</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Law firm partner growth: Davis Polk, Akin Gump, Kramer</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Federal practice: habeas </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Montefiore: affordable I-693 medical exam clinic</a:t>
            </a:r>
          </a:p>
          <a:p>
            <a:pPr marL="604319" lvl="1" indent="-302159" algn="l">
              <a:lnSpc>
                <a:spcPts val="4674"/>
              </a:lnSpc>
              <a:buFont typeface="Arial"/>
              <a:buChar char="•"/>
            </a:pPr>
            <a:r>
              <a:rPr lang="en-US" sz="2799" b="1">
                <a:solidFill>
                  <a:srgbClr val="000000"/>
                </a:solidFill>
                <a:latin typeface="Open Sans Bold"/>
                <a:ea typeface="Open Sans Bold"/>
                <a:cs typeface="Open Sans Bold"/>
                <a:sym typeface="Open Sans Bold"/>
              </a:rPr>
              <a:t>Yeshiva University: pro bono forensic psych evaluations</a:t>
            </a:r>
          </a:p>
          <a:p>
            <a:pPr marL="604320" lvl="1" indent="-302160" algn="l">
              <a:lnSpc>
                <a:spcPts val="4674"/>
              </a:lnSpc>
              <a:buFont typeface="Arial"/>
              <a:buChar char="•"/>
            </a:pPr>
            <a:r>
              <a:rPr lang="en-US" sz="2799" b="1">
                <a:solidFill>
                  <a:srgbClr val="000000"/>
                </a:solidFill>
                <a:latin typeface="Open Sans Bold"/>
                <a:ea typeface="Open Sans Bold"/>
                <a:cs typeface="Open Sans Bold"/>
                <a:sym typeface="Open Sans Bold"/>
              </a:rPr>
              <a:t>Volunteer healthcare advocacy for clients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00955" y="1745997"/>
            <a:ext cx="2758345" cy="245871"/>
            <a:chOff x="0" y="0"/>
            <a:chExt cx="726478" cy="64756"/>
          </a:xfrm>
        </p:grpSpPr>
        <p:sp>
          <p:nvSpPr>
            <p:cNvPr id="3" name="Freeform 3"/>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solidFill>
              <a:srgbClr val="F9B314"/>
            </a:solidFill>
          </p:spPr>
        </p:sp>
        <p:sp>
          <p:nvSpPr>
            <p:cNvPr id="4" name="TextBox 4"/>
            <p:cNvSpPr txBox="1"/>
            <p:nvPr/>
          </p:nvSpPr>
          <p:spPr>
            <a:xfrm>
              <a:off x="0" y="-38100"/>
              <a:ext cx="726478" cy="10285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500613" y="548271"/>
            <a:ext cx="6120250" cy="960858"/>
          </a:xfrm>
          <a:custGeom>
            <a:avLst/>
            <a:gdLst/>
            <a:ahLst/>
            <a:cxnLst/>
            <a:rect l="l" t="t" r="r" b="b"/>
            <a:pathLst>
              <a:path w="6120250" h="960858">
                <a:moveTo>
                  <a:pt x="0" y="0"/>
                </a:moveTo>
                <a:lnTo>
                  <a:pt x="6120250" y="0"/>
                </a:lnTo>
                <a:lnTo>
                  <a:pt x="6120250" y="960858"/>
                </a:lnTo>
                <a:lnTo>
                  <a:pt x="0" y="960858"/>
                </a:lnTo>
                <a:lnTo>
                  <a:pt x="0" y="0"/>
                </a:lnTo>
                <a:close/>
              </a:path>
            </a:pathLst>
          </a:custGeom>
          <a:blipFill>
            <a:blip r:embed="rId2"/>
            <a:stretch>
              <a:fillRect/>
            </a:stretch>
          </a:blipFill>
        </p:spPr>
      </p:sp>
      <p:sp>
        <p:nvSpPr>
          <p:cNvPr id="6" name="TextBox 6"/>
          <p:cNvSpPr txBox="1"/>
          <p:nvPr/>
        </p:nvSpPr>
        <p:spPr>
          <a:xfrm>
            <a:off x="1983546" y="4322572"/>
            <a:ext cx="14851428" cy="1462388"/>
          </a:xfrm>
          <a:prstGeom prst="rect">
            <a:avLst/>
          </a:prstGeom>
        </p:spPr>
        <p:txBody>
          <a:bodyPr lIns="0" tIns="0" rIns="0" bIns="0" rtlCol="0" anchor="t">
            <a:spAutoFit/>
          </a:bodyPr>
          <a:lstStyle/>
          <a:p>
            <a:pPr algn="l">
              <a:lnSpc>
                <a:spcPts val="6015"/>
              </a:lnSpc>
            </a:pPr>
            <a:r>
              <a:rPr lang="en-US" sz="6399" b="1" dirty="0">
                <a:solidFill>
                  <a:srgbClr val="034F9E"/>
                </a:solidFill>
                <a:latin typeface="Open Sans Bold"/>
                <a:ea typeface="Open Sans Bold"/>
                <a:cs typeface="Open Sans Bold"/>
                <a:sym typeface="Open Sans Bold"/>
              </a:rPr>
              <a:t>Taking it to the 5th Circuit Court</a:t>
            </a:r>
          </a:p>
          <a:p>
            <a:pPr marL="2228850" lvl="3" indent="-857250">
              <a:lnSpc>
                <a:spcPts val="6015"/>
              </a:lnSpc>
              <a:buFont typeface="Arial" panose="020B0604020202020204" pitchFamily="34" charset="0"/>
              <a:buChar char="•"/>
            </a:pPr>
            <a:r>
              <a:rPr lang="en-US" sz="3500" b="1" dirty="0">
                <a:solidFill>
                  <a:srgbClr val="034F9E"/>
                </a:solidFill>
                <a:latin typeface="Open Sans Bold"/>
                <a:ea typeface="Open Sans Bold"/>
                <a:cs typeface="Open Sans Bold"/>
                <a:sym typeface="Open Sans Bold"/>
              </a:rPr>
              <a:t>A Roadmap for Federal Litigation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1631</Words>
  <Application>Microsoft Office PowerPoint</Application>
  <PresentationFormat>Custom</PresentationFormat>
  <Paragraphs>78</Paragraphs>
  <Slides>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Arial</vt:lpstr>
      <vt:lpstr>Open Sans 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Updates</dc:title>
  <dc:creator>Elizabeth Mastropolo</dc:creator>
  <cp:lastModifiedBy>Elizabeth Mastropolo</cp:lastModifiedBy>
  <cp:revision>3</cp:revision>
  <dcterms:created xsi:type="dcterms:W3CDTF">2006-08-16T00:00:00Z</dcterms:created>
  <dcterms:modified xsi:type="dcterms:W3CDTF">2026-09-24T21:49:01Z</dcterms:modified>
  <dc:identifier>DAHWJLTy9AQ</dc:identifier>
</cp:coreProperties>
</file>